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0.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86"/>
  </p:notesMasterIdLst>
  <p:handoutMasterIdLst>
    <p:handoutMasterId r:id="rId87"/>
  </p:handoutMasterIdLst>
  <p:sldIdLst>
    <p:sldId id="319" r:id="rId2"/>
    <p:sldId id="331" r:id="rId3"/>
    <p:sldId id="332" r:id="rId4"/>
    <p:sldId id="333" r:id="rId5"/>
    <p:sldId id="334" r:id="rId6"/>
    <p:sldId id="335" r:id="rId7"/>
    <p:sldId id="336" r:id="rId8"/>
    <p:sldId id="428" r:id="rId9"/>
    <p:sldId id="401" r:id="rId10"/>
    <p:sldId id="402" r:id="rId11"/>
    <p:sldId id="337" r:id="rId12"/>
    <p:sldId id="338" r:id="rId13"/>
    <p:sldId id="339" r:id="rId14"/>
    <p:sldId id="429" r:id="rId15"/>
    <p:sldId id="340" r:id="rId16"/>
    <p:sldId id="341" r:id="rId17"/>
    <p:sldId id="403" r:id="rId18"/>
    <p:sldId id="419" r:id="rId19"/>
    <p:sldId id="421" r:id="rId20"/>
    <p:sldId id="345" r:id="rId21"/>
    <p:sldId id="424" r:id="rId22"/>
    <p:sldId id="423" r:id="rId23"/>
    <p:sldId id="350" r:id="rId24"/>
    <p:sldId id="351" r:id="rId25"/>
    <p:sldId id="433" r:id="rId26"/>
    <p:sldId id="352" r:id="rId27"/>
    <p:sldId id="353" r:id="rId28"/>
    <p:sldId id="348" r:id="rId29"/>
    <p:sldId id="425" r:id="rId30"/>
    <p:sldId id="427" r:id="rId31"/>
    <p:sldId id="426" r:id="rId32"/>
    <p:sldId id="354" r:id="rId33"/>
    <p:sldId id="400" r:id="rId34"/>
    <p:sldId id="356" r:id="rId35"/>
    <p:sldId id="404" r:id="rId36"/>
    <p:sldId id="430" r:id="rId37"/>
    <p:sldId id="435" r:id="rId38"/>
    <p:sldId id="359" r:id="rId39"/>
    <p:sldId id="362" r:id="rId40"/>
    <p:sldId id="405" r:id="rId41"/>
    <p:sldId id="432" r:id="rId42"/>
    <p:sldId id="365" r:id="rId43"/>
    <p:sldId id="411" r:id="rId44"/>
    <p:sldId id="412" r:id="rId45"/>
    <p:sldId id="413" r:id="rId46"/>
    <p:sldId id="364" r:id="rId47"/>
    <p:sldId id="414" r:id="rId48"/>
    <p:sldId id="363" r:id="rId49"/>
    <p:sldId id="367" r:id="rId50"/>
    <p:sldId id="383" r:id="rId51"/>
    <p:sldId id="390" r:id="rId52"/>
    <p:sldId id="391" r:id="rId53"/>
    <p:sldId id="392" r:id="rId54"/>
    <p:sldId id="393" r:id="rId55"/>
    <p:sldId id="436" r:id="rId56"/>
    <p:sldId id="407" r:id="rId57"/>
    <p:sldId id="408" r:id="rId58"/>
    <p:sldId id="368" r:id="rId59"/>
    <p:sldId id="369" r:id="rId60"/>
    <p:sldId id="371" r:id="rId61"/>
    <p:sldId id="415" r:id="rId62"/>
    <p:sldId id="416" r:id="rId63"/>
    <p:sldId id="374" r:id="rId64"/>
    <p:sldId id="375" r:id="rId65"/>
    <p:sldId id="376" r:id="rId66"/>
    <p:sldId id="377" r:id="rId67"/>
    <p:sldId id="378" r:id="rId68"/>
    <p:sldId id="379" r:id="rId69"/>
    <p:sldId id="410" r:id="rId70"/>
    <p:sldId id="380" r:id="rId71"/>
    <p:sldId id="381" r:id="rId72"/>
    <p:sldId id="382" r:id="rId73"/>
    <p:sldId id="409" r:id="rId74"/>
    <p:sldId id="384" r:id="rId75"/>
    <p:sldId id="398" r:id="rId76"/>
    <p:sldId id="385" r:id="rId77"/>
    <p:sldId id="394" r:id="rId78"/>
    <p:sldId id="395" r:id="rId79"/>
    <p:sldId id="396" r:id="rId80"/>
    <p:sldId id="417" r:id="rId81"/>
    <p:sldId id="434" r:id="rId82"/>
    <p:sldId id="431" r:id="rId83"/>
    <p:sldId id="360" r:id="rId84"/>
    <p:sldId id="361" r:id="rId85"/>
  </p:sldIdLst>
  <p:sldSz cx="9144000" cy="6858000" type="screen4x3"/>
  <p:notesSz cx="7086600" cy="93726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35000045-35A3-4ACC-9F02-37E92553292C}">
          <p14:sldIdLst>
            <p14:sldId id="319"/>
            <p14:sldId id="331"/>
            <p14:sldId id="332"/>
            <p14:sldId id="333"/>
            <p14:sldId id="334"/>
            <p14:sldId id="335"/>
            <p14:sldId id="336"/>
            <p14:sldId id="428"/>
            <p14:sldId id="401"/>
            <p14:sldId id="402"/>
            <p14:sldId id="337"/>
            <p14:sldId id="338"/>
            <p14:sldId id="339"/>
            <p14:sldId id="429"/>
            <p14:sldId id="340"/>
            <p14:sldId id="341"/>
            <p14:sldId id="403"/>
            <p14:sldId id="419"/>
            <p14:sldId id="421"/>
            <p14:sldId id="345"/>
            <p14:sldId id="424"/>
            <p14:sldId id="423"/>
            <p14:sldId id="350"/>
            <p14:sldId id="351"/>
            <p14:sldId id="433"/>
            <p14:sldId id="352"/>
            <p14:sldId id="353"/>
            <p14:sldId id="348"/>
            <p14:sldId id="425"/>
            <p14:sldId id="427"/>
            <p14:sldId id="426"/>
            <p14:sldId id="354"/>
            <p14:sldId id="400"/>
            <p14:sldId id="356"/>
            <p14:sldId id="404"/>
            <p14:sldId id="430"/>
            <p14:sldId id="435"/>
            <p14:sldId id="359"/>
            <p14:sldId id="362"/>
            <p14:sldId id="405"/>
            <p14:sldId id="432"/>
            <p14:sldId id="365"/>
            <p14:sldId id="411"/>
            <p14:sldId id="412"/>
            <p14:sldId id="413"/>
            <p14:sldId id="364"/>
            <p14:sldId id="414"/>
            <p14:sldId id="363"/>
            <p14:sldId id="367"/>
            <p14:sldId id="383"/>
            <p14:sldId id="390"/>
            <p14:sldId id="391"/>
            <p14:sldId id="392"/>
            <p14:sldId id="393"/>
            <p14:sldId id="436"/>
          </p14:sldIdLst>
        </p14:section>
        <p14:section name="Extra content of section" id="{3C8A5148-D601-4DBA-A2EE-92922A87EC69}">
          <p14:sldIdLst>
            <p14:sldId id="407"/>
            <p14:sldId id="408"/>
            <p14:sldId id="368"/>
            <p14:sldId id="369"/>
            <p14:sldId id="371"/>
            <p14:sldId id="415"/>
            <p14:sldId id="416"/>
            <p14:sldId id="374"/>
            <p14:sldId id="375"/>
            <p14:sldId id="376"/>
            <p14:sldId id="377"/>
            <p14:sldId id="378"/>
            <p14:sldId id="379"/>
            <p14:sldId id="410"/>
            <p14:sldId id="380"/>
            <p14:sldId id="381"/>
            <p14:sldId id="382"/>
            <p14:sldId id="409"/>
            <p14:sldId id="384"/>
            <p14:sldId id="398"/>
            <p14:sldId id="385"/>
            <p14:sldId id="394"/>
            <p14:sldId id="395"/>
            <p14:sldId id="396"/>
            <p14:sldId id="417"/>
            <p14:sldId id="434"/>
            <p14:sldId id="431"/>
            <p14:sldId id="360"/>
            <p14:sldId id="361"/>
          </p14:sldIdLst>
        </p14:section>
      </p14:sectionLst>
    </p:ex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66CCFF"/>
    <a:srgbClr val="CCFFFF"/>
    <a:srgbClr val="F8F8F8"/>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7501" autoAdjust="0"/>
    <p:restoredTop sz="80675" autoAdjust="0"/>
  </p:normalViewPr>
  <p:slideViewPr>
    <p:cSldViewPr snapToGrid="0">
      <p:cViewPr varScale="1">
        <p:scale>
          <a:sx n="85" d="100"/>
          <a:sy n="85" d="100"/>
        </p:scale>
        <p:origin x="1291" y="48"/>
      </p:cViewPr>
      <p:guideLst>
        <p:guide orient="horz" pos="816"/>
        <p:guide pos="4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027A3F3-A935-4BDC-812E-9120B643162F}"/>
              </a:ext>
            </a:extLst>
          </p:cNvPr>
          <p:cNvSpPr>
            <a:spLocks noGrp="1" noChangeArrowheads="1"/>
          </p:cNvSpPr>
          <p:nvPr>
            <p:ph type="hdr" sz="quarter"/>
          </p:nvPr>
        </p:nvSpPr>
        <p:spPr bwMode="auto">
          <a:xfrm>
            <a:off x="0" y="0"/>
            <a:ext cx="3106738" cy="446088"/>
          </a:xfrm>
          <a:prstGeom prst="rect">
            <a:avLst/>
          </a:prstGeom>
          <a:noFill/>
          <a:ln w="9525">
            <a:noFill/>
            <a:miter lim="800000"/>
            <a:headEnd/>
            <a:tailEnd/>
          </a:ln>
        </p:spPr>
        <p:txBody>
          <a:bodyPr vert="horz" wrap="none" lIns="89090" tIns="44546" rIns="89090" bIns="44546" numCol="1" anchor="ctr" anchorCtr="0" compatLnSpc="1">
            <a:prstTxWarp prst="textNoShape">
              <a:avLst/>
            </a:prstTxWarp>
          </a:bodyPr>
          <a:lstStyle>
            <a:lvl1pPr defTabSz="890588">
              <a:defRPr sz="1100">
                <a:latin typeface="Helvetica" panose="020B0604020202020204" pitchFamily="34" charset="0"/>
              </a:defRPr>
            </a:lvl1pPr>
          </a:lstStyle>
          <a:p>
            <a:endParaRPr lang="en-US" altLang="en-US"/>
          </a:p>
        </p:txBody>
      </p:sp>
      <p:sp>
        <p:nvSpPr>
          <p:cNvPr id="46083" name="Rectangle 3">
            <a:extLst>
              <a:ext uri="{FF2B5EF4-FFF2-40B4-BE49-F238E27FC236}">
                <a16:creationId xmlns:a16="http://schemas.microsoft.com/office/drawing/2014/main" id="{7271601B-176A-4BB3-AC87-58251574C751}"/>
              </a:ext>
            </a:extLst>
          </p:cNvPr>
          <p:cNvSpPr>
            <a:spLocks noGrp="1" noChangeArrowheads="1"/>
          </p:cNvSpPr>
          <p:nvPr>
            <p:ph type="dt" sz="quarter" idx="1"/>
          </p:nvPr>
        </p:nvSpPr>
        <p:spPr bwMode="auto">
          <a:xfrm>
            <a:off x="3994150" y="0"/>
            <a:ext cx="3105150" cy="446088"/>
          </a:xfrm>
          <a:prstGeom prst="rect">
            <a:avLst/>
          </a:prstGeom>
          <a:noFill/>
          <a:ln w="9525">
            <a:noFill/>
            <a:miter lim="800000"/>
            <a:headEnd/>
            <a:tailEnd/>
          </a:ln>
        </p:spPr>
        <p:txBody>
          <a:bodyPr vert="horz" wrap="none" lIns="89090" tIns="44546" rIns="89090" bIns="44546" numCol="1" anchor="ctr" anchorCtr="0" compatLnSpc="1">
            <a:prstTxWarp prst="textNoShape">
              <a:avLst/>
            </a:prstTxWarp>
          </a:bodyPr>
          <a:lstStyle>
            <a:lvl1pPr algn="r" defTabSz="890588">
              <a:defRPr sz="1100">
                <a:latin typeface="Helvetica" panose="020B0604020202020204" pitchFamily="34" charset="0"/>
              </a:defRPr>
            </a:lvl1pPr>
          </a:lstStyle>
          <a:p>
            <a:endParaRPr lang="en-US" altLang="en-US"/>
          </a:p>
        </p:txBody>
      </p:sp>
      <p:sp>
        <p:nvSpPr>
          <p:cNvPr id="46084" name="Rectangle 4">
            <a:extLst>
              <a:ext uri="{FF2B5EF4-FFF2-40B4-BE49-F238E27FC236}">
                <a16:creationId xmlns:a16="http://schemas.microsoft.com/office/drawing/2014/main" id="{AC7F65B7-06EB-44DB-B452-D2D383181528}"/>
              </a:ext>
            </a:extLst>
          </p:cNvPr>
          <p:cNvSpPr>
            <a:spLocks noGrp="1" noChangeArrowheads="1"/>
          </p:cNvSpPr>
          <p:nvPr>
            <p:ph type="ftr" sz="quarter" idx="2"/>
          </p:nvPr>
        </p:nvSpPr>
        <p:spPr bwMode="auto">
          <a:xfrm>
            <a:off x="0" y="8939213"/>
            <a:ext cx="3106738" cy="446087"/>
          </a:xfrm>
          <a:prstGeom prst="rect">
            <a:avLst/>
          </a:prstGeom>
          <a:noFill/>
          <a:ln w="9525">
            <a:noFill/>
            <a:miter lim="800000"/>
            <a:headEnd/>
            <a:tailEnd/>
          </a:ln>
        </p:spPr>
        <p:txBody>
          <a:bodyPr vert="horz" wrap="none" lIns="89090" tIns="44546" rIns="89090" bIns="44546" numCol="1" anchor="b" anchorCtr="0" compatLnSpc="1">
            <a:prstTxWarp prst="textNoShape">
              <a:avLst/>
            </a:prstTxWarp>
          </a:bodyPr>
          <a:lstStyle>
            <a:lvl1pPr defTabSz="890588">
              <a:defRPr sz="1100">
                <a:latin typeface="Helvetica" panose="020B0604020202020204" pitchFamily="34" charset="0"/>
              </a:defRPr>
            </a:lvl1pPr>
          </a:lstStyle>
          <a:p>
            <a:endParaRPr lang="en-US" altLang="en-US"/>
          </a:p>
        </p:txBody>
      </p:sp>
      <p:sp>
        <p:nvSpPr>
          <p:cNvPr id="46085" name="Rectangle 5">
            <a:extLst>
              <a:ext uri="{FF2B5EF4-FFF2-40B4-BE49-F238E27FC236}">
                <a16:creationId xmlns:a16="http://schemas.microsoft.com/office/drawing/2014/main" id="{B2508938-9467-485D-A454-F81218F2ADB1}"/>
              </a:ext>
            </a:extLst>
          </p:cNvPr>
          <p:cNvSpPr>
            <a:spLocks noGrp="1" noChangeArrowheads="1"/>
          </p:cNvSpPr>
          <p:nvPr>
            <p:ph type="sldNum" sz="quarter" idx="3"/>
          </p:nvPr>
        </p:nvSpPr>
        <p:spPr bwMode="auto">
          <a:xfrm>
            <a:off x="3994150" y="8939213"/>
            <a:ext cx="3105150" cy="446087"/>
          </a:xfrm>
          <a:prstGeom prst="rect">
            <a:avLst/>
          </a:prstGeom>
          <a:noFill/>
          <a:ln w="9525">
            <a:noFill/>
            <a:miter lim="800000"/>
            <a:headEnd/>
            <a:tailEnd/>
          </a:ln>
        </p:spPr>
        <p:txBody>
          <a:bodyPr vert="horz" wrap="none" lIns="89090" tIns="44546" rIns="89090" bIns="44546" numCol="1" anchor="b" anchorCtr="0" compatLnSpc="1">
            <a:prstTxWarp prst="textNoShape">
              <a:avLst/>
            </a:prstTxWarp>
          </a:bodyPr>
          <a:lstStyle>
            <a:lvl1pPr algn="r" defTabSz="890588">
              <a:defRPr sz="1100">
                <a:latin typeface="Helvetica" charset="0"/>
                <a:ea typeface="MS PGothic" charset="-128"/>
              </a:defRPr>
            </a:lvl1pPr>
          </a:lstStyle>
          <a:p>
            <a:pPr>
              <a:defRPr/>
            </a:pPr>
            <a:fld id="{E0F0762C-192C-43F0-9235-1ED3B30BABF7}" type="slidenum">
              <a:rPr lang="en-US" altLang="x-none"/>
              <a:pPr>
                <a:defRPr/>
              </a:pPr>
              <a:t>‹#›</a:t>
            </a:fld>
            <a:endParaRPr lang="en-US"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3T16:58:20.04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22:08:36.778"/>
    </inkml:context>
    <inkml:brush xml:id="br0">
      <inkml:brushProperty name="width" value="0.05" units="cm"/>
      <inkml:brushProperty name="height" value="0.05" units="cm"/>
      <inkml:brushProperty name="color" value="#E71224"/>
      <inkml:brushProperty name="ignorePressure" value="1"/>
    </inkml:brush>
  </inkml:definitions>
  <inkml:trace contextRef="#ctx0" brushRef="#br0">214 61,'-9'1,"0"0,0 1,0 0,1 0,-1 1,1 0,-1 0,1 1,0 0,0 1,-8 6,-13 10,-36 35,57-49,7-3,11-8,16-10,25-21,-2-2,57-56,-106 92,1 1,-1 0,0-1,0 1,1-1,-1 1,0 0,0-1,1 1,-1 0,1-1,-1 1,0 0,1 0,-1-1,1 1,-1 0,0 0,1 0,-1 0,1 0,-1-1,1 1,-1 0,1 0,-1 0,0 0,1 0,-1 0,1 0,-1 1,1-1,-1 0,1 0,0 0,2 19,-10 40,5-46,-8 124,6-62,2-58,-1 0,-1 0,0-1,-8 17,5-13,-8 38,12-35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22:08:38.259"/>
    </inkml:context>
    <inkml:brush xml:id="br0">
      <inkml:brushProperty name="width" value="0.05" units="cm"/>
      <inkml:brushProperty name="height" value="0.05" units="cm"/>
      <inkml:brushProperty name="color" value="#E71224"/>
      <inkml:brushProperty name="ignorePressure" value="1"/>
    </inkml:brush>
  </inkml:definitions>
  <inkml:trace contextRef="#ctx0" brushRef="#br0">21 124,'-1'0,"0"0,0 0,0-1,0 1,0 0,0-1,0 1,0-1,0 1,1-1,-1 1,0-1,0 0,0 0,1 1,-1-1,0 0,1 0,-1 0,1 1,-1-1,1 0,-1 0,1 0,0 0,0 0,-1 0,1 0,0 0,0 0,0 0,0 0,0 0,0-2,0-1,0-1,0 0,1 0,-1 1,1-1,2-5,-2 6,0 1,0 0,0 0,1 0,0 0,-1 0,1 0,0 0,0 0,1 1,-1-1,1 1,-1 0,1 0,0 0,-1 0,1 0,0 0,0 1,1-1,-1 1,0 0,0 0,1 0,-1 0,0 1,1 0,-1-1,1 1,-1 0,1 1,-1-1,0 1,1-1,-1 1,0 0,1 0,-1 0,0 1,0-1,0 1,0 0,0 0,4 3,-3 0,1-1,-1 1,0 0,-1 0,1 1,-1-1,0 1,0-1,-1 1,0 0,0 0,0 0,-1 1,1-1,-2 0,1 0,-1 1,0-1,0 1,-2 7,-2 9,-2 0,0 0,-2 0,-12 24,-8 29,27-74,0 0,1 0,-1 0,1 0,-1 0,1 0,0 0,0 0,0 0,0 0,0 0,0 0,0 1,1-1,-1 0,2 2,-2-4,1 1,0 0,-1 0,1-1,0 1,0-1,-1 1,1-1,0 1,0-1,0 1,0-1,-1 0,1 1,0-1,0 0,0 0,0 0,0 0,0 1,0-1,0-1,0 1,1 0,8-2,-1-1,1 1,0-2,-1 0,10-5,-3 2,-4 3,-1 0,1 1,-1 0,16-1,-4 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22:08:40.12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1 104,'0'-4,"1"-1,0 0,0 0,0 1,0-1,1 1,0-1,0 1,0 0,0 0,1 0,0 0,0 0,0 0,0 1,7-7,-7 7,0 1,0-1,0 1,1 0,-1 0,1 0,-1 1,1-1,-1 1,1-1,0 1,-1 1,1-1,0 0,0 1,0 0,0 0,0 0,0 0,-1 1,6 0,-6 1,-1-1,1 1,-1 0,1 0,-1 0,0 0,0 0,0 0,0 0,0 1,0-1,-1 1,1 0,-1-1,1 1,-1 0,0 0,0 0,-1 0,1 0,-1 0,1 0,-1 0,0 6,1 4,-1 0,-1 0,0 1,-4 17,3-23,-1 0,1 0,-1 0,0-1,-1 1,0-1,0 0,-1 0,1-1,-1 1,-1-1,0 0,1 0,-2-1,1 1,-10 5,16-11,0 0,-1 1,1-1,-1 0,1 1,-1-1,1 0,-1 0,1 0,-1 1,1-1,-1 0,1 0,-1 0,1 0,-1 0,1 0,-1 0,1 0,-1 0,1 0,-1 0,1 0,-1 0,1 0,-1-1,1 1,-1 0,1 0,-1-1,1 1,-1 0,1 0,0-1,-1 1,1-1,-1 1,0-1,1 0,0 0,0 1,0-1,0 0,0 0,1 0,-1 1,0-1,0 0,0 0,1 1,-1-1,0 0,1 1,-1-1,0 0,1 1,-1-1,1 1,-1-1,1 0,-1 1,1-1,0 1,-1 0,2-1,1-2,1 1,0 0,0 0,0 0,0 1,0-1,0 1,1 0,-1 0,0 1,1-1,-1 1,0 0,1 0,4 1,-7-1,1 1,-1-1,1 1,-1 0,1 0,-1 0,0 0,0 0,1 1,-1-1,0 1,0-1,0 1,0 0,-1 0,1-1,0 1,-1 1,1-1,-1 0,0 0,0 0,0 1,0-1,0 1,1 3,0 4,0 0,-1 0,0 0,-1 0,0 1,0-1,-1 0,0 0,-1 0,0 0,-5 13,4-16,1-1,-1-1,0 1,-1 0,1-1,-1 0,0 0,0 0,-1 0,1 0,-1-1,0 0,-1 0,1 0,-1-1,1 0,-1 0,-11 4,-5-3,4-4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22:08:41.355"/>
    </inkml:context>
    <inkml:brush xml:id="br0">
      <inkml:brushProperty name="width" value="0.05" units="cm"/>
      <inkml:brushProperty name="height" value="0.05" units="cm"/>
      <inkml:brushProperty name="color" value="#E71224"/>
      <inkml:brushProperty name="ignorePressure" value="1"/>
    </inkml:brush>
  </inkml:definitions>
  <inkml:trace contextRef="#ctx0" brushRef="#br0">212 1,'-6'0,"0"1,0 0,0 0,0 1,1 0,-1 0,1 0,-1 1,1-1,0 1,0 1,0-1,1 1,-1 0,-6 7,-4 5,0 1,-20 32,26-35,1 0,0 1,-10 29,15-38,1 1,1-1,-1 1,1 0,0 0,0 0,1 0,0 0,0 0,1 0,2 11,-2-16,0 1,0-1,1 0,-1 1,1-1,0 0,0 0,0 0,-1 0,2-1,-1 1,0 0,0-1,1 1,-1-1,0 0,1 0,-1 0,1 0,0 0,-1-1,1 1,0-1,3 1,11 0,0 0,30-2,-31 0,84 0,66-4,-145 1,-5-2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22:08:41.961"/>
    </inkml:context>
    <inkml:brush xml:id="br0">
      <inkml:brushProperty name="width" value="0.05" units="cm"/>
      <inkml:brushProperty name="height" value="0.05" units="cm"/>
      <inkml:brushProperty name="color" value="#E71224"/>
      <inkml:brushProperty name="ignorePressure" value="1"/>
    </inkml:brush>
  </inkml:definitions>
  <inkml:trace contextRef="#ctx0" brushRef="#br0">63 1,'-5'0,"-5"0,-1 4,0 11,4 7,1 4,3 2,2 1,0 4,2 2,-1-2,1-1,-5-7,-2-7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22:08:43.805"/>
    </inkml:context>
    <inkml:brush xml:id="br0">
      <inkml:brushProperty name="width" value="0.05" units="cm"/>
      <inkml:brushProperty name="height" value="0.05" units="cm"/>
      <inkml:brushProperty name="color" value="#E71224"/>
      <inkml:brushProperty name="ignorePressure" value="1"/>
    </inkml:brush>
  </inkml:definitions>
  <inkml:trace contextRef="#ctx0" brushRef="#br0">297 1,'-72'-1,"-81"3,150-2,0 0,0 1,0-1,0 1,0 0,0-1,0 1,1 1,-1-1,0 0,1 1,-1-1,1 1,-1 0,1 0,0 0,0 0,0 0,0 0,0 0,0 1,1-1,-1 1,1-1,-1 1,1 0,0 0,0 0,-1 5,0 7,1-1,0 1,0 0,2-1,2 16,-1 3,1 129,-3-161,0-1,0 0,0 0,0 0,0 1,0-1,0 0,0 0,0 0,0 1,0-1,0 0,0 0,0 0,0 1,0-1,0 0,0 0,0 0,0 0,0 1,0-1,1 0,-1 0,0 0,0 0,0 1,0-1,0 0,1 0,-1 0,0 0,0 0,0 0,0 0,1 0,-1 1,0-1,0 0,0 0,1 0,8-6,13-20,-16 19,4-5,1 1,0 0,0 0,1 2,16-12,-24 19,-1 0,1 1,-1-1,1 1,0-1,0 1,0 0,0 0,0 1,0-1,0 1,0 0,0 0,0 1,0-1,0 1,0-1,0 1,0 1,0-1,-1 0,1 1,0 0,-1 0,6 4,-5-3,-1 0,0 0,0 0,-1 0,1 0,-1 1,1-1,-1 1,0 0,0 0,-1-1,1 1,-1 0,0 1,0-1,0 0,0 7,0 9,0 0,-4 30,1-20,2-20,0 1,-1-1,0 1,-1-1,0 0,-1 0,0 0,-1 0,0 0,0-1,-1 0,-9 14,11-18,0 0,-1 1,1-1,-1-1,-1 1,1-1,0 1,-1-1,0-1,0 1,0-1,0 0,-7 3,-7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22:08:45.193"/>
    </inkml:context>
    <inkml:brush xml:id="br0">
      <inkml:brushProperty name="width" value="0.05" units="cm"/>
      <inkml:brushProperty name="height" value="0.05" units="cm"/>
      <inkml:brushProperty name="color" value="#E71224"/>
      <inkml:brushProperty name="ignorePressure" value="1"/>
    </inkml:brush>
  </inkml:definitions>
  <inkml:trace contextRef="#ctx0" brushRef="#br0">360 0,'-45'36,"35"-29,0 1,0 0,-12 12,10-6,0 1,0 0,2 0,0 1,0 1,2 0,0 0,1 0,0 1,2 0,0 1,1-1,1 1,1-1,0 1,2 0,2 31,-2-46,0-1,1 1,0 0,-1-1,1 1,0-1,1 1,-1-1,1 0,-1 1,1-1,0 0,0 0,1 0,-1 0,1-1,-1 1,5 3,-2-3,0-1,1 0,-1 0,0 0,1 0,-1-1,1 0,0 0,-1 0,1-1,7 0,-5 0,0 1,0-2,0 1,0-1,0-1,15-3,-21 4,0 0,0-1,0 1,0 0,0-1,0 1,-1-1,1 1,0-1,-1 0,1 1,-1-1,0 0,1 0,-1 0,0 0,0-1,-1 1,1 0,0 0,-1-1,1 1,-1 0,0 0,1-1,-1 1,-1 0,1-4,0 2,0 0,0 0,-1 0,0 0,1 0,-1 0,0 0,-1 0,1 1,-1-1,0 0,0 1,0-1,0 1,0 0,-1 0,0 0,0 0,1 0,-2 0,1 1,0-1,0 1,-4-2,0 1,0 1,0-1,0 2,0-1,-1 1,1 0,0 0,-1 1,1 0,0 0,-1 1,-11 2,-24 4,28-5,-1 0,0 1,0 1,1 0,0 1,0 1,-20 10,20-5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22:08:46.26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29,'267'-15,"-197"7,-1 3,130 8,-197-3,0 0,0 0,0 0,-1 1,1-1,0 1,0-1,-1 1,1-1,0 1,-1 0,1 0,0 0,-1 0,1 0,-1 0,0 1,2 1,-2-1,0-1,-1 0,1 1,-1-1,1 1,-1 0,1-1,-1 1,0-1,0 1,0-1,0 1,0 0,-1-1,1 1,0-1,-1 3,-3 6,0 0,-1 0,0 0,-1-1,-7 10,10-14,-192 316,181-292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22:08:46.95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28,'0'-5,"4"-1,7 1,9 0,7 2,2 1,6 1,1 0,3 1,5 1,-2-1,-3 0,-4 0,-3 0,-7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22:08:54.15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3T16:58:20.627"/>
    </inkml:context>
    <inkml:brush xml:id="br0">
      <inkml:brushProperty name="width" value="0.05" units="cm"/>
      <inkml:brushProperty name="height" value="0.05" units="cm"/>
      <inkml:brushProperty name="color" value="#E71224"/>
      <inkml:brushProperty name="ignorePressure" value="1"/>
    </inkml:brush>
  </inkml:definitions>
  <inkml:trace contextRef="#ctx0" brushRef="#br0">885 0,'-14'1,"-1"0,0 1,1 1,-1 0,1 1,0 0,0 1,1 1,-1 0,-23 15,-3 7,-72 64,-12 9,68-63,-200 147,171-115,52-44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3T16:58:21.237"/>
    </inkml:context>
    <inkml:brush xml:id="br0">
      <inkml:brushProperty name="width" value="0.05" units="cm"/>
      <inkml:brushProperty name="height" value="0.05" units="cm"/>
      <inkml:brushProperty name="color" value="#E71224"/>
      <inkml:brushProperty name="ignorePressure" value="1"/>
    </inkml:brush>
  </inkml:definitions>
  <inkml:trace contextRef="#ctx0" brushRef="#br0">78 0,'-4'7,"0"-1,-1 0,0 0,-11 9,10-9,0-1,1 1,0 0,0 0,-7 12,11-16,1-1,-1 1,0 0,1 0,0-1,-1 1,1 0,0 0,0 0,0-1,0 1,0 0,0 0,0 0,1-1,-1 1,1 0,-1 0,1-1,0 1,0-1,-1 1,1 0,0-1,1 0,-1 1,0-1,0 1,2 0,9 8,1-1,0 0,0-1,1-1,0 0,28 9,3 3,-24-10,0-1,1 0,0-2,1 0,-1-1,1-2,0 0,0-1,28-2,37-3,-53 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3T16:58:22.529"/>
    </inkml:context>
    <inkml:brush xml:id="br0">
      <inkml:brushProperty name="width" value="0.05" units="cm"/>
      <inkml:brushProperty name="height" value="0.05" units="cm"/>
      <inkml:brushProperty name="color" value="#E71224"/>
      <inkml:brushProperty name="ignorePressure" value="1"/>
    </inkml:brush>
  </inkml:definitions>
  <inkml:trace contextRef="#ctx0" brushRef="#br0">498 24,'-40'0,"-131"5,144-3,1 2,0 1,0 2,-38 13,43-11,12-4,-1-1,1-1,-1 0,0 0,0-1,-17 2,26-3,1-1,0 0,-1 0,1 0,0 0,-1 0,1 0,-1 0,1 0,0 0,-1 0,1 0,0 0,-1 0,1 0,0 0,-1 0,1-1,0 1,-1 0,1 0,0 0,-1 0,1-1,0 1,-1 0,1 0,0-1,0 1,0 0,-1-1,1 1,0 0,0-1,0 1,-1 0,1-1,0 0,9-13,22-13,-19 20,1-1,-1 2,1 0,0 0,1 1,14-3,-22 6,0 1,0 0,0 0,0 0,0 1,0 0,0 0,0 0,0 1,0 0,0 0,0 0,-1 1,1 0,0 0,-1 1,7 3,-9-3,0 0,0 0,-1 0,1 0,-1 1,0-1,0 1,0 0,0-1,-1 1,0 0,1 0,-1 0,-1 0,1 0,0 0,-1 7,0 10,0-1,-3 23,2-41,-14 74,11-64,1 1,0 0,1 0,0 0,1 0,0 0,2 0,-1 0,3 16,3-12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3T16:58:31.392"/>
    </inkml:context>
    <inkml:brush xml:id="br0">
      <inkml:brushProperty name="width" value="0.05" units="cm"/>
      <inkml:brushProperty name="height" value="0.05" units="cm"/>
      <inkml:brushProperty name="color" value="#E71224"/>
      <inkml:brushProperty name="ignorePressure" value="1"/>
    </inkml:brush>
  </inkml:definitions>
  <inkml:trace contextRef="#ctx0" brushRef="#br0">225 107,'0'-2,"0"1,0-1,0 0,0 1,0-1,-1 0,1 1,0-1,-1 0,1 1,-1-1,1 1,-1-1,0 1,0-1,0 1,0 0,0-1,0 1,0 0,0 0,0 0,-1-1,-1 0,1 1,-1 1,1-1,-1 0,1 1,-1-1,1 1,-1 0,0 0,1 0,-1 0,1 1,-1-1,-4 2,-5 1,0 2,1-1,0 1,0 1,-12 8,16-10,1 0,0 1,0 0,0 0,0 1,1-1,0 1,0 0,1 1,0-1,0 1,0 0,1 0,0 0,0 0,1 1,0-1,0 1,1-1,0 1,0 0,1 0,0 8,0-15,0 0,0 0,0 0,0 0,1 0,-1 0,0 0,0 0,1 0,-1 0,1 0,-1 0,1 0,-1 0,1 0,0 0,0 0,-1 0,1-1,0 1,0 0,0-1,0 1,1 1,0-2,0 0,-1 1,1-1,0 0,0 0,-1 0,1 0,0-1,0 1,-1 0,1-1,0 1,-1-1,3 0,4-4,1 1,-1-1,0 0,12-10,-8 4,-1 0,0-1,-1 0,0-1,0 0,12-25,34-91,-53 122,-3 7,0 0,0-1,0 1,0-1,0 1,0 0,0-1,0 1,1-1,-1 1,0 0,0-1,0 1,1 0,-1-1,0 1,0 0,1-1,-1 1,0 0,0 0,1-1,-1 1,0 0,1 0,-1 0,1-1,-1 1,0 0,1 0,3 13,-2 39,-2-35,2 6,0 0,2-1,0 1,2-1,10 28,-1-15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3T16:58:32.265"/>
    </inkml:context>
    <inkml:brush xml:id="br0">
      <inkml:brushProperty name="width" value="0.05" units="cm"/>
      <inkml:brushProperty name="height" value="0.05" units="cm"/>
      <inkml:brushProperty name="color" value="#E71224"/>
      <inkml:brushProperty name="ignorePressure" value="1"/>
    </inkml:brush>
  </inkml:definitions>
  <inkml:trace contextRef="#ctx0" brushRef="#br0">3 232,'-1'47,"0"-24,1 1,3 29,-3-53,0 1,0-1,0 0,0 1,0-1,0 0,0 1,0-1,1 0,-1 1,0-1,0 0,0 1,0-1,1 0,-1 0,0 1,0-1,0 0,1 0,-1 1,0-1,1 0,-1 0,0 0,0 0,1 1,-1-1,0 0,1 0,-1 0,0 0,1 0,-1 0,0 0,1 0,-1 0,0 0,1 0,-1 0,0 0,1 0,-1 0,0 0,1 0,-1-1,0 1,1 0,-1 0,0 0,1 0,-1-1,0 1,0 0,1 0,-1-1,0 1,0 0,0 0,1-1,-1 1,0-1,17-18,-2-6,-1 0,-1 0,17-48,17-84,-46 155,1-6,0 0,0 0,1 1,5-9,-8 15,0 1,1-1,-1 1,0-1,1 1,-1-1,0 1,1-1,-1 1,1-1,-1 1,1 0,-1-1,1 1,-1 0,1 0,-1-1,1 1,-1 0,1 0,-1 0,1 0,0-1,-1 1,2 0,-1 1,0 0,0-1,0 1,1 0,-1 0,0-1,0 1,-1 0,1 0,0 0,0 0,0 1,-1-1,1 0,0 0,-1 0,1 2,17 38,20 70,-27-75,1 0,1 0,23 39,-25-55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3T16:58:48.44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3T16:58:57.06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22:08:35.24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1 134,'-1'53,"2"65,0-115,-1 0,1 1,-1-1,1 0,0 0,0 0,0 0,0 0,1 0,-1-1,1 1,0 0,0-1,0 1,0-1,0 1,1-1,-1 0,1 0,-1 0,1 0,0-1,-1 1,1-1,0 0,0 0,4 2,0-2,0 1,0-1,0 0,0-1,1 1,-1-1,0-1,0 0,0 0,0 0,10-3,-14 2,1 1,0-1,0 0,-1 0,1-1,-1 1,0-1,0 0,0 0,0 0,0 0,0 0,-1 0,0-1,0 1,0-1,0 0,0 0,-1 1,1-1,-1 0,0 0,0-1,0-5,1-12,0 0,-2 0,-3-33,0 23,3 9,0 14,0 0,0 0,-1 0,-1 0,-2-8,4 14,-1 0,-1 1,1-1,0 1,0 0,-1-1,0 1,1 0,-1 0,0 0,0 0,0 0,0 0,0 1,-1-1,1 1,-1 0,1-1,-1 1,-3-1,0 0,0 1,0-1,0 1,0 1,0-1,0 1,0 0,0 1,0-1,0 1,0 0,0 1,0-1,0 1,1 0,-1 1,1 0,-1-1,-6 7,-6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99FA718-A6D5-4F45-AA4A-4BEBC20AD73D}"/>
              </a:ext>
            </a:extLst>
          </p:cNvPr>
          <p:cNvSpPr>
            <a:spLocks noGrp="1" noChangeArrowheads="1"/>
          </p:cNvSpPr>
          <p:nvPr>
            <p:ph type="hdr" sz="quarter"/>
          </p:nvPr>
        </p:nvSpPr>
        <p:spPr bwMode="auto">
          <a:xfrm>
            <a:off x="0" y="0"/>
            <a:ext cx="3070225" cy="466725"/>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lvl1pPr defTabSz="939800">
              <a:defRPr sz="1200">
                <a:latin typeface="Times New Roman" panose="02020603050405020304" pitchFamily="18" charset="0"/>
              </a:defRPr>
            </a:lvl1pPr>
          </a:lstStyle>
          <a:p>
            <a:endParaRPr lang="en-US" altLang="en-US"/>
          </a:p>
        </p:txBody>
      </p:sp>
      <p:sp>
        <p:nvSpPr>
          <p:cNvPr id="6147" name="Rectangle 3">
            <a:extLst>
              <a:ext uri="{FF2B5EF4-FFF2-40B4-BE49-F238E27FC236}">
                <a16:creationId xmlns:a16="http://schemas.microsoft.com/office/drawing/2014/main" id="{D00055E3-33CD-4C16-B1E7-137DC8ED0737}"/>
              </a:ext>
            </a:extLst>
          </p:cNvPr>
          <p:cNvSpPr>
            <a:spLocks noGrp="1" noChangeArrowheads="1"/>
          </p:cNvSpPr>
          <p:nvPr>
            <p:ph type="dt" idx="1"/>
          </p:nvPr>
        </p:nvSpPr>
        <p:spPr bwMode="auto">
          <a:xfrm>
            <a:off x="4016375" y="0"/>
            <a:ext cx="3070225" cy="466725"/>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lvl1pPr algn="r" defTabSz="939800">
              <a:defRPr sz="1200">
                <a:latin typeface="Times New Roman" panose="02020603050405020304" pitchFamily="18" charset="0"/>
              </a:defRPr>
            </a:lvl1pPr>
          </a:lstStyle>
          <a:p>
            <a:endParaRPr lang="en-US" altLang="en-US"/>
          </a:p>
        </p:txBody>
      </p:sp>
      <p:sp>
        <p:nvSpPr>
          <p:cNvPr id="3076" name="Rectangle 4">
            <a:extLst>
              <a:ext uri="{FF2B5EF4-FFF2-40B4-BE49-F238E27FC236}">
                <a16:creationId xmlns:a16="http://schemas.microsoft.com/office/drawing/2014/main" id="{4A5BA436-A0A2-4A15-B145-2DD97D7A3078}"/>
              </a:ext>
            </a:extLst>
          </p:cNvPr>
          <p:cNvSpPr>
            <a:spLocks noGrp="1" noRot="1" noChangeAspect="1" noChangeArrowheads="1" noTextEdit="1"/>
          </p:cNvSpPr>
          <p:nvPr>
            <p:ph type="sldImg" idx="2"/>
          </p:nvPr>
        </p:nvSpPr>
        <p:spPr bwMode="auto">
          <a:xfrm>
            <a:off x="1200150" y="704850"/>
            <a:ext cx="4687888"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7145563E-578D-4EA3-A924-014C2A79C5AF}"/>
              </a:ext>
            </a:extLst>
          </p:cNvPr>
          <p:cNvSpPr>
            <a:spLocks noGrp="1" noChangeArrowheads="1"/>
          </p:cNvSpPr>
          <p:nvPr>
            <p:ph type="body" sz="quarter" idx="3"/>
          </p:nvPr>
        </p:nvSpPr>
        <p:spPr bwMode="auto">
          <a:xfrm>
            <a:off x="944563" y="4452938"/>
            <a:ext cx="5197475" cy="4214812"/>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1EE489C0-8AB7-4BF4-AFB6-59687BD0D42A}"/>
              </a:ext>
            </a:extLst>
          </p:cNvPr>
          <p:cNvSpPr>
            <a:spLocks noGrp="1" noChangeArrowheads="1"/>
          </p:cNvSpPr>
          <p:nvPr>
            <p:ph type="ftr" sz="quarter" idx="4"/>
          </p:nvPr>
        </p:nvSpPr>
        <p:spPr bwMode="auto">
          <a:xfrm>
            <a:off x="0" y="8905875"/>
            <a:ext cx="3070225" cy="466725"/>
          </a:xfrm>
          <a:prstGeom prst="rect">
            <a:avLst/>
          </a:prstGeom>
          <a:noFill/>
          <a:ln w="9525">
            <a:noFill/>
            <a:miter lim="800000"/>
            <a:headEnd/>
            <a:tailEnd/>
          </a:ln>
        </p:spPr>
        <p:txBody>
          <a:bodyPr vert="horz" wrap="none" lIns="94035" tIns="47017" rIns="94035" bIns="47017" numCol="1" anchor="b" anchorCtr="0" compatLnSpc="1">
            <a:prstTxWarp prst="textNoShape">
              <a:avLst/>
            </a:prstTxWarp>
          </a:bodyPr>
          <a:lstStyle>
            <a:lvl1pPr defTabSz="939800">
              <a:defRPr sz="1200">
                <a:latin typeface="Times New Roman" panose="02020603050405020304" pitchFamily="18" charset="0"/>
              </a:defRPr>
            </a:lvl1pPr>
          </a:lstStyle>
          <a:p>
            <a:endParaRPr lang="en-US" altLang="en-US"/>
          </a:p>
        </p:txBody>
      </p:sp>
      <p:sp>
        <p:nvSpPr>
          <p:cNvPr id="6151" name="Rectangle 7">
            <a:extLst>
              <a:ext uri="{FF2B5EF4-FFF2-40B4-BE49-F238E27FC236}">
                <a16:creationId xmlns:a16="http://schemas.microsoft.com/office/drawing/2014/main" id="{311BAF64-3980-48A7-93B5-275428159D16}"/>
              </a:ext>
            </a:extLst>
          </p:cNvPr>
          <p:cNvSpPr>
            <a:spLocks noGrp="1" noChangeArrowheads="1"/>
          </p:cNvSpPr>
          <p:nvPr>
            <p:ph type="sldNum" sz="quarter" idx="5"/>
          </p:nvPr>
        </p:nvSpPr>
        <p:spPr bwMode="auto">
          <a:xfrm>
            <a:off x="4016375" y="8905875"/>
            <a:ext cx="3070225" cy="466725"/>
          </a:xfrm>
          <a:prstGeom prst="rect">
            <a:avLst/>
          </a:prstGeom>
          <a:noFill/>
          <a:ln w="9525">
            <a:noFill/>
            <a:miter lim="800000"/>
            <a:headEnd/>
            <a:tailEnd/>
          </a:ln>
        </p:spPr>
        <p:txBody>
          <a:bodyPr vert="horz" wrap="none" lIns="94035" tIns="47017" rIns="94035" bIns="47017" numCol="1" anchor="b" anchorCtr="0" compatLnSpc="1">
            <a:prstTxWarp prst="textNoShape">
              <a:avLst/>
            </a:prstTxWarp>
          </a:bodyPr>
          <a:lstStyle>
            <a:lvl1pPr algn="r" defTabSz="939800">
              <a:defRPr sz="1200">
                <a:latin typeface="Times New Roman" charset="0"/>
                <a:ea typeface="MS PGothic" charset="-128"/>
              </a:defRPr>
            </a:lvl1pPr>
          </a:lstStyle>
          <a:p>
            <a:pPr>
              <a:defRPr/>
            </a:pPr>
            <a:fld id="{C9F949B7-291A-4420-9D9C-B1ABA67FB313}"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9F949B7-291A-4420-9D9C-B1ABA67FB313}" type="slidenum">
              <a:rPr lang="en-US" altLang="x-none" smtClean="0"/>
              <a:pPr>
                <a:defRPr/>
              </a:pPr>
              <a:t>1</a:t>
            </a:fld>
            <a:endParaRPr lang="en-US" altLang="x-none"/>
          </a:p>
        </p:txBody>
      </p:sp>
    </p:spTree>
    <p:extLst>
      <p:ext uri="{BB962C8B-B14F-4D97-AF65-F5344CB8AC3E}">
        <p14:creationId xmlns:p14="http://schemas.microsoft.com/office/powerpoint/2010/main" val="937755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14611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A01F25CF-FF7D-432D-AEB3-6710154153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72593EA-83E9-49DF-9A69-061BE7580B7A}"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
        <p:nvSpPr>
          <p:cNvPr id="18434" name="Rectangle 2">
            <a:extLst>
              <a:ext uri="{FF2B5EF4-FFF2-40B4-BE49-F238E27FC236}">
                <a16:creationId xmlns:a16="http://schemas.microsoft.com/office/drawing/2014/main" id="{7EBD862C-4A3E-4654-8B80-448A34563F7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25E9679F-2A37-45A8-BEFD-99A5560446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4449CF17-6DE0-42A8-AF6D-65582A8B77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1DD403B-DC2E-496B-BDE4-8AC536A45743}"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20482" name="Rectangle 2">
            <a:extLst>
              <a:ext uri="{FF2B5EF4-FFF2-40B4-BE49-F238E27FC236}">
                <a16:creationId xmlns:a16="http://schemas.microsoft.com/office/drawing/2014/main" id="{51D3904E-C473-48EE-9DE3-D37AD52B1BE1}"/>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26B73BA7-C0AE-4B26-9EE2-89053DF39E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782373FB-7979-43C3-9CD1-428D9B5060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982816C-CEF7-47A7-92DB-2D0700EC55E4}"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22530" name="Rectangle 2">
            <a:extLst>
              <a:ext uri="{FF2B5EF4-FFF2-40B4-BE49-F238E27FC236}">
                <a16:creationId xmlns:a16="http://schemas.microsoft.com/office/drawing/2014/main" id="{DD50E9C8-67EF-4556-969A-2795FF144239}"/>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5BF3A816-A617-46B9-9536-0B761391AA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782373FB-7979-43C3-9CD1-428D9B5060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982816C-CEF7-47A7-92DB-2D0700EC55E4}"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
        <p:nvSpPr>
          <p:cNvPr id="22530" name="Rectangle 2">
            <a:extLst>
              <a:ext uri="{FF2B5EF4-FFF2-40B4-BE49-F238E27FC236}">
                <a16:creationId xmlns:a16="http://schemas.microsoft.com/office/drawing/2014/main" id="{DD50E9C8-67EF-4556-969A-2795FF144239}"/>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5BF3A816-A617-46B9-9536-0B761391AA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31495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4D8F9928-8869-45F7-BA42-5A488A3E1B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85554BC-4E9D-46F3-8CDA-F7DF99B87F74}"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D40412E3-E257-462F-AEEC-27F4A0E78CD6}"/>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1D67F792-BDD9-43A7-AAE4-80F3F09C95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5BA74056-F347-47E7-8F80-E67498FF6C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D2E19D3-36AF-42FB-A3BF-7AE756C80D6F}"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EBB136E9-59A5-44E7-9BD0-1637A76BE655}"/>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4EED1A63-8694-46B7-9400-1442886D34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i="0" dirty="0">
                <a:solidFill>
                  <a:srgbClr val="FFFFFF"/>
                </a:solidFill>
                <a:effectLst/>
                <a:latin typeface="Nunito" pitchFamily="2" charset="0"/>
              </a:rPr>
              <a:t>The Convoy Effect is a phenomenon associated with the First Come First Serve (FCFS) algorithm, in which the whole Operating System slows down due to a few slow processes.</a:t>
            </a:r>
            <a:endParaRPr lang="en-US" altLang="en-US" dirty="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B1A60390-627A-4274-847E-47EB601902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97320C0-8E4B-4B1E-A830-FE5886CA5D53}"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EA2463C4-B80E-4B8C-85AE-C8401A286E77}"/>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4309114D-ADAD-450C-8806-B9C750BE9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5754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4D8F9928-8869-45F7-BA42-5A488A3E1B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85554BC-4E9D-46F3-8CDA-F7DF99B87F74}" type="slidenum">
              <a:rPr lang="en-US" altLang="en-US" smtClean="0">
                <a:latin typeface="Times New Roman" panose="02020603050405020304" pitchFamily="18" charset="0"/>
              </a:rPr>
              <a:pPr/>
              <a:t>18</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D40412E3-E257-462F-AEEC-27F4A0E78CD6}"/>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1D67F792-BDD9-43A7-AAE4-80F3F09C95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20899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7DB04AC4-9FA4-4B81-A2E4-1E6AFD4EE9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1B5580B-1301-4E06-BEA8-C7B0DE30B0A7}"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
        <p:nvSpPr>
          <p:cNvPr id="32770" name="Rectangle 2">
            <a:extLst>
              <a:ext uri="{FF2B5EF4-FFF2-40B4-BE49-F238E27FC236}">
                <a16:creationId xmlns:a16="http://schemas.microsoft.com/office/drawing/2014/main" id="{3F57FD02-2058-4DC0-B613-AD0294133A65}"/>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32771" name="Rectangle 3">
                <a:extLst>
                  <a:ext uri="{FF2B5EF4-FFF2-40B4-BE49-F238E27FC236}">
                    <a16:creationId xmlns:a16="http://schemas.microsoft.com/office/drawing/2014/main" id="{D6CEFB33-83BB-47AD-B7F4-C32DEBB57EEF}"/>
                  </a:ext>
                </a:extLst>
              </p:cNvPr>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lang="en-US" dirty="0"/>
                  <a:t>The value of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𝑡</m:t>
                        </m:r>
                      </m:e>
                      <m:sub>
                        <m:r>
                          <a:rPr lang="en-US" i="1" dirty="0" smtClean="0">
                            <a:latin typeface="Cambria Math" panose="02040503050406030204" pitchFamily="18" charset="0"/>
                          </a:rPr>
                          <m:t>𝑛</m:t>
                        </m:r>
                      </m:sub>
                    </m:sSub>
                  </m:oMath>
                </a14:m>
                <a:r>
                  <a:rPr lang="en-US" dirty="0"/>
                  <a:t> contains our most recent information, while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𝜏</m:t>
                        </m:r>
                      </m:e>
                      <m:sub>
                        <m:r>
                          <a:rPr lang="en-US" i="1" dirty="0" smtClean="0">
                            <a:latin typeface="Cambria Math" panose="02040503050406030204" pitchFamily="18" charset="0"/>
                          </a:rPr>
                          <m:t>𝑛</m:t>
                        </m:r>
                      </m:sub>
                    </m:sSub>
                  </m:oMath>
                </a14:m>
                <a:r>
                  <a:rPr lang="en-US" dirty="0"/>
                  <a:t>  stores the past history. The parameter α controls the relative weight of recent and past history in our prediction.</a:t>
                </a:r>
              </a:p>
              <a:p>
                <a:endParaRPr lang="en-US" dirty="0"/>
              </a:p>
              <a:p>
                <a:r>
                  <a:rPr lang="en-US" dirty="0"/>
                  <a:t>If α = 0, then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𝜏</m:t>
                        </m:r>
                      </m:e>
                      <m:sub>
                        <m:r>
                          <a:rPr lang="en-US" i="1" dirty="0" smtClean="0">
                            <a:latin typeface="Cambria Math" panose="02040503050406030204" pitchFamily="18" charset="0"/>
                          </a:rPr>
                          <m:t>𝑛</m:t>
                        </m:r>
                      </m:sub>
                    </m:sSub>
                  </m:oMath>
                </a14:m>
                <a:r>
                  <a:rPr lang="en-US" dirty="0"/>
                  <a:t>+1 =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𝜏</m:t>
                        </m:r>
                      </m:e>
                      <m:sub>
                        <m:r>
                          <a:rPr lang="en-US" i="1" dirty="0" smtClean="0">
                            <a:latin typeface="Cambria Math" panose="02040503050406030204" pitchFamily="18" charset="0"/>
                          </a:rPr>
                          <m:t>𝑛</m:t>
                        </m:r>
                      </m:sub>
                    </m:sSub>
                  </m:oMath>
                </a14:m>
                <a:r>
                  <a:rPr lang="en-US" dirty="0"/>
                  <a:t>, and recent history has no effect (current conditions are assumed to be transient). If α = 1, then τn+1 = </a:t>
                </a:r>
                <a:r>
                  <a:rPr lang="en-US" dirty="0" err="1"/>
                  <a:t>tn</a:t>
                </a:r>
                <a:r>
                  <a:rPr lang="en-US" dirty="0"/>
                  <a:t>, and only the most recent CPU burst matters (history is assumed to be old and irrelevant). More commonly, α = 1/2, so recent history and past history are equally weighted. The initial τ0 can be defined as a constant or as an overall system average.</a:t>
                </a:r>
              </a:p>
              <a:p>
                <a:endParaRPr lang="en-US" altLang="en-US" dirty="0">
                  <a:latin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𝜏</m:t>
                          </m:r>
                        </m:e>
                        <m:sub>
                          <m:r>
                            <a:rPr lang="en-US" i="1" dirty="0" smtClean="0">
                              <a:latin typeface="Cambria Math" panose="02040503050406030204" pitchFamily="18" charset="0"/>
                            </a:rPr>
                            <m:t>𝑛</m:t>
                          </m:r>
                          <m:r>
                            <a:rPr lang="en-US" b="0" i="1" dirty="0" smtClean="0">
                              <a:latin typeface="Cambria Math" panose="02040503050406030204" pitchFamily="18" charset="0"/>
                            </a:rPr>
                            <m:t>+</m:t>
                          </m:r>
                          <m:r>
                            <a:rPr lang="en-US" b="0" i="1" dirty="0" smtClean="0">
                              <a:latin typeface="Cambria Math" panose="02040503050406030204" pitchFamily="18" charset="0"/>
                            </a:rPr>
                            <m:t>1</m:t>
                          </m:r>
                        </m:sub>
                      </m:sSub>
                      <m:r>
                        <a:rPr lang="en-US" i="1" dirty="0" smtClean="0">
                          <a:latin typeface="Cambria Math" panose="02040503050406030204" pitchFamily="18" charset="0"/>
                        </a:rPr>
                        <m:t> = </m:t>
                      </m:r>
                      <m:r>
                        <a:rPr lang="el-GR" i="1" dirty="0" smtClean="0">
                          <a:latin typeface="Cambria Math" panose="02040503050406030204" pitchFamily="18" charset="0"/>
                        </a:rPr>
                        <m:t>𝛼</m:t>
                      </m:r>
                      <m:sSub>
                        <m:sSubPr>
                          <m:ctrlPr>
                            <a:rPr lang="en-US" i="1" dirty="0" err="1" smtClean="0">
                              <a:latin typeface="Cambria Math" panose="02040503050406030204" pitchFamily="18" charset="0"/>
                            </a:rPr>
                          </m:ctrlPr>
                        </m:sSubPr>
                        <m:e>
                          <m:r>
                            <a:rPr lang="en-US" i="1" dirty="0" err="1" smtClean="0">
                              <a:latin typeface="Cambria Math" panose="02040503050406030204" pitchFamily="18" charset="0"/>
                            </a:rPr>
                            <m:t>𝑡</m:t>
                          </m:r>
                        </m:e>
                        <m:sub>
                          <m:r>
                            <a:rPr lang="en-US" i="1" dirty="0" err="1" smtClean="0">
                              <a:latin typeface="Cambria Math" panose="02040503050406030204" pitchFamily="18" charset="0"/>
                            </a:rPr>
                            <m:t>𝑛</m:t>
                          </m:r>
                        </m:sub>
                      </m:sSub>
                      <m:r>
                        <a:rPr lang="en-US" i="1" dirty="0" smtClean="0">
                          <a:latin typeface="Cambria Math" panose="02040503050406030204" pitchFamily="18" charset="0"/>
                        </a:rPr>
                        <m:t> + </m:t>
                      </m:r>
                      <m:d>
                        <m:dPr>
                          <m:ctrlPr>
                            <a:rPr lang="en-US" i="1" dirty="0" smtClean="0">
                              <a:latin typeface="Cambria Math" panose="02040503050406030204" pitchFamily="18" charset="0"/>
                            </a:rPr>
                          </m:ctrlPr>
                        </m:dPr>
                        <m:e>
                          <m:r>
                            <a:rPr lang="en-US" i="1" dirty="0" smtClean="0">
                              <a:latin typeface="Cambria Math" panose="02040503050406030204" pitchFamily="18" charset="0"/>
                            </a:rPr>
                            <m:t>1</m:t>
                          </m:r>
                          <m:r>
                            <a:rPr lang="en-US" i="1" dirty="0" smtClean="0">
                              <a:latin typeface="Cambria Math" panose="02040503050406030204" pitchFamily="18" charset="0"/>
                            </a:rPr>
                            <m:t> − </m:t>
                          </m:r>
                          <m:r>
                            <a:rPr lang="el-GR" i="1" dirty="0" smtClean="0">
                              <a:latin typeface="Cambria Math" panose="02040503050406030204" pitchFamily="18" charset="0"/>
                            </a:rPr>
                            <m:t>𝛼</m:t>
                          </m:r>
                        </m:e>
                      </m:d>
                      <m:r>
                        <a:rPr lang="el-GR" i="1" dirty="0" smtClean="0">
                          <a:latin typeface="Cambria Math" panose="02040503050406030204" pitchFamily="18" charset="0"/>
                        </a:rPr>
                        <m:t>𝛼</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𝑡</m:t>
                          </m:r>
                        </m:e>
                        <m:sub>
                          <m:r>
                            <a:rPr lang="en-US" b="0" i="1" dirty="0" smtClean="0">
                              <a:latin typeface="Cambria Math" panose="02040503050406030204" pitchFamily="18" charset="0"/>
                            </a:rPr>
                            <m:t>𝑛</m:t>
                          </m:r>
                          <m:r>
                            <a:rPr lang="en-US" b="0" i="1" dirty="0" smtClean="0">
                              <a:latin typeface="Cambria Math" panose="02040503050406030204" pitchFamily="18" charset="0"/>
                            </a:rPr>
                            <m:t>−</m:t>
                          </m:r>
                          <m:r>
                            <a:rPr lang="en-US" b="0" i="1" dirty="0" smtClean="0">
                              <a:latin typeface="Cambria Math" panose="02040503050406030204" pitchFamily="18" charset="0"/>
                            </a:rPr>
                            <m:t>1</m:t>
                          </m:r>
                        </m:sub>
                      </m:sSub>
                      <m:r>
                        <a:rPr lang="en-US" i="1" dirty="0" smtClean="0">
                          <a:latin typeface="Cambria Math" panose="02040503050406030204" pitchFamily="18" charset="0"/>
                        </a:rPr>
                        <m:t> +···+ </m:t>
                      </m:r>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panose="02040503050406030204" pitchFamily="18" charset="0"/>
                                </a:rPr>
                                <m:t>1</m:t>
                              </m:r>
                              <m:r>
                                <a:rPr lang="en-US" i="1" dirty="0" smtClean="0">
                                  <a:latin typeface="Cambria Math" panose="02040503050406030204" pitchFamily="18" charset="0"/>
                                </a:rPr>
                                <m:t> − </m:t>
                              </m:r>
                              <m:r>
                                <a:rPr lang="el-GR" i="1" dirty="0" smtClean="0">
                                  <a:latin typeface="Cambria Math" panose="02040503050406030204" pitchFamily="18" charset="0"/>
                                </a:rPr>
                                <m:t>𝛼</m:t>
                              </m:r>
                            </m:e>
                          </m:d>
                        </m:e>
                        <m:sup>
                          <m:r>
                            <a:rPr lang="en-US" b="0" i="1" dirty="0" smtClean="0">
                              <a:latin typeface="Cambria Math" panose="02040503050406030204" pitchFamily="18" charset="0"/>
                            </a:rPr>
                            <m:t>𝑗</m:t>
                          </m:r>
                        </m:sup>
                      </m:sSup>
                      <m:r>
                        <a:rPr lang="el-GR" i="1" dirty="0" smtClean="0">
                          <a:latin typeface="Cambria Math" panose="02040503050406030204" pitchFamily="18" charset="0"/>
                        </a:rPr>
                        <m:t> </m:t>
                      </m:r>
                      <m:r>
                        <a:rPr lang="el-GR" i="1" dirty="0" smtClean="0">
                          <a:latin typeface="Cambria Math" panose="02040503050406030204" pitchFamily="18" charset="0"/>
                        </a:rPr>
                        <m:t>𝛼</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smtClean="0">
                              <a:latin typeface="Cambria Math" panose="02040503050406030204" pitchFamily="18" charset="0"/>
                            </a:rPr>
                            <m:t>𝑡</m:t>
                          </m:r>
                        </m:e>
                        <m:sub>
                          <m:r>
                            <a:rPr lang="en-US" i="1" dirty="0" err="1" smtClean="0">
                              <a:latin typeface="Cambria Math" panose="02040503050406030204" pitchFamily="18" charset="0"/>
                            </a:rPr>
                            <m:t>𝑛</m:t>
                          </m:r>
                          <m:r>
                            <a:rPr lang="en-US" b="0" i="1" dirty="0" smtClean="0">
                              <a:latin typeface="Cambria Math" panose="02040503050406030204" pitchFamily="18" charset="0"/>
                            </a:rPr>
                            <m:t>−</m:t>
                          </m:r>
                          <m:r>
                            <a:rPr lang="en-US" b="0" i="1" dirty="0" smtClean="0">
                              <a:latin typeface="Cambria Math" panose="02040503050406030204" pitchFamily="18" charset="0"/>
                            </a:rPr>
                            <m:t>𝑗</m:t>
                          </m:r>
                        </m:sub>
                      </m:sSub>
                      <m:r>
                        <a:rPr lang="en-US" i="1" dirty="0" smtClean="0">
                          <a:latin typeface="Cambria Math" panose="02040503050406030204" pitchFamily="18" charset="0"/>
                        </a:rPr>
                        <m:t>+···+ </m:t>
                      </m:r>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panose="02040503050406030204" pitchFamily="18" charset="0"/>
                                </a:rPr>
                                <m:t>1</m:t>
                              </m:r>
                              <m:r>
                                <a:rPr lang="en-US" i="1" dirty="0" smtClean="0">
                                  <a:latin typeface="Cambria Math" panose="02040503050406030204" pitchFamily="18" charset="0"/>
                                </a:rPr>
                                <m:t> − </m:t>
                              </m:r>
                              <m:r>
                                <a:rPr lang="el-GR" i="1" dirty="0" smtClean="0">
                                  <a:latin typeface="Cambria Math" panose="02040503050406030204" pitchFamily="18" charset="0"/>
                                </a:rPr>
                                <m:t>𝛼</m:t>
                              </m:r>
                            </m:e>
                          </m:d>
                        </m:e>
                        <m:sup>
                          <m:r>
                            <a:rPr lang="en-US" b="0" i="1" dirty="0" smtClean="0">
                              <a:latin typeface="Cambria Math" panose="02040503050406030204" pitchFamily="18" charset="0"/>
                            </a:rPr>
                            <m:t>𝑛</m:t>
                          </m:r>
                          <m:r>
                            <a:rPr lang="en-US" b="0" i="1" dirty="0" smtClean="0">
                              <a:latin typeface="Cambria Math" panose="02040503050406030204" pitchFamily="18" charset="0"/>
                            </a:rPr>
                            <m:t>+</m:t>
                          </m:r>
                          <m:r>
                            <a:rPr lang="en-US" b="0" i="1" dirty="0" smtClean="0">
                              <a:latin typeface="Cambria Math" panose="02040503050406030204" pitchFamily="18" charset="0"/>
                            </a:rPr>
                            <m:t>1</m:t>
                          </m:r>
                        </m:sup>
                      </m:sSup>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𝜏</m:t>
                          </m:r>
                        </m:e>
                        <m:sub>
                          <m:r>
                            <a:rPr lang="en-US" b="0" i="1" dirty="0" smtClean="0">
                              <a:latin typeface="Cambria Math" panose="02040503050406030204" pitchFamily="18" charset="0"/>
                            </a:rPr>
                            <m:t>0</m:t>
                          </m:r>
                        </m:sub>
                      </m:sSub>
                    </m:oMath>
                  </m:oMathPara>
                </a14:m>
                <a:endParaRPr lang="en-US" dirty="0">
                  <a:latin typeface="Times New Roman" panose="02020603050405020304" pitchFamily="18" charset="0"/>
                </a:endParaRPr>
              </a:p>
              <a:p>
                <a:endParaRPr lang="en-US" altLang="en-US" dirty="0">
                  <a:latin typeface="Times New Roman" panose="02020603050405020304" pitchFamily="18" charset="0"/>
                </a:endParaRPr>
              </a:p>
            </p:txBody>
          </p:sp>
        </mc:Choice>
        <mc:Fallback xmlns="">
          <p:sp>
            <p:nvSpPr>
              <p:cNvPr id="32771" name="Rectangle 3">
                <a:extLst>
                  <a:ext uri="{FF2B5EF4-FFF2-40B4-BE49-F238E27FC236}">
                    <a16:creationId xmlns:a16="http://schemas.microsoft.com/office/drawing/2014/main" id="{D6CEFB33-83BB-47AD-B7F4-C32DEBB57E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value of </a:t>
                </a:r>
                <a:r>
                  <a:rPr lang="en-US" i="0" dirty="0">
                    <a:latin typeface="Cambria Math" panose="02040503050406030204" pitchFamily="18" charset="0"/>
                  </a:rPr>
                  <a:t>𝑡_𝑛</a:t>
                </a:r>
                <a:r>
                  <a:rPr lang="en-US" dirty="0"/>
                  <a:t> contains our most recent information, while </a:t>
                </a:r>
                <a:r>
                  <a:rPr lang="en-US" i="0" dirty="0">
                    <a:latin typeface="Cambria Math" panose="02040503050406030204" pitchFamily="18" charset="0"/>
                  </a:rPr>
                  <a:t>𝜏_𝑛</a:t>
                </a:r>
                <a:r>
                  <a:rPr lang="en-US" dirty="0"/>
                  <a:t>  stores the past history. The parameter α controls the relative weight of recent and past history in our prediction. If α = 0, then </a:t>
                </a:r>
                <a:r>
                  <a:rPr lang="en-US" i="0" dirty="0">
                    <a:latin typeface="Cambria Math" panose="02040503050406030204" pitchFamily="18" charset="0"/>
                  </a:rPr>
                  <a:t>𝜏_𝑛</a:t>
                </a:r>
                <a:r>
                  <a:rPr lang="en-US" dirty="0"/>
                  <a:t>+1 = </a:t>
                </a:r>
                <a:r>
                  <a:rPr lang="en-US" i="0" dirty="0">
                    <a:latin typeface="Cambria Math" panose="02040503050406030204" pitchFamily="18" charset="0"/>
                  </a:rPr>
                  <a:t>𝜏_𝑛</a:t>
                </a:r>
                <a:r>
                  <a:rPr lang="en-US" dirty="0"/>
                  <a:t>, and recent history has no effect (current conditions are assumed to be transient). If α = 1, then τn+1 = </a:t>
                </a:r>
                <a:r>
                  <a:rPr lang="en-US" dirty="0" err="1"/>
                  <a:t>tn</a:t>
                </a:r>
                <a:r>
                  <a:rPr lang="en-US" dirty="0"/>
                  <a:t>, and only the most recent CPU burst matters (history is assumed to be old and irrelevant). More commonly, α = 1/2, so recent history and past history are equally weighted. The initial τ0 can be defined as a constant or as an overall system average.</a:t>
                </a:r>
              </a:p>
              <a:p>
                <a:endParaRPr lang="en-US" altLang="en-US" dirty="0">
                  <a:latin typeface="Times New Roman" panose="02020603050405020304" pitchFamily="18" charset="0"/>
                </a:endParaRPr>
              </a:p>
              <a:p>
                <a:r>
                  <a:rPr lang="el-GR" i="0" dirty="0">
                    <a:latin typeface="Cambria Math" panose="02040503050406030204" pitchFamily="18" charset="0"/>
                  </a:rPr>
                  <a:t>𝜏</a:t>
                </a:r>
                <a:r>
                  <a:rPr lang="en-US" b="0" i="0" dirty="0">
                    <a:latin typeface="Cambria Math" panose="02040503050406030204" pitchFamily="18" charset="0"/>
                  </a:rPr>
                  <a:t>_(</a:t>
                </a:r>
                <a:r>
                  <a:rPr lang="en-US" i="0" dirty="0">
                    <a:latin typeface="Cambria Math" panose="02040503050406030204" pitchFamily="18" charset="0"/>
                  </a:rPr>
                  <a:t>𝑛</a:t>
                </a:r>
                <a:r>
                  <a:rPr lang="en-US" b="0" i="0" dirty="0">
                    <a:latin typeface="Cambria Math" panose="02040503050406030204" pitchFamily="18" charset="0"/>
                  </a:rPr>
                  <a:t>+1) </a:t>
                </a:r>
                <a:r>
                  <a:rPr lang="en-US" i="0" dirty="0">
                    <a:latin typeface="Cambria Math" panose="02040503050406030204" pitchFamily="18" charset="0"/>
                  </a:rPr>
                  <a:t> = </a:t>
                </a:r>
                <a:r>
                  <a:rPr lang="el-GR" i="0" dirty="0">
                    <a:latin typeface="Cambria Math" panose="02040503050406030204" pitchFamily="18" charset="0"/>
                  </a:rPr>
                  <a:t>𝛼</a:t>
                </a:r>
                <a:r>
                  <a:rPr lang="en-US" i="0" dirty="0" err="1">
                    <a:latin typeface="Cambria Math" panose="02040503050406030204" pitchFamily="18" charset="0"/>
                  </a:rPr>
                  <a:t>𝑡_𝑛</a:t>
                </a:r>
                <a:r>
                  <a:rPr lang="en-US" i="0" dirty="0">
                    <a:latin typeface="Cambria Math" panose="02040503050406030204" pitchFamily="18" charset="0"/>
                  </a:rPr>
                  <a:t>  + (1 − </a:t>
                </a:r>
                <a:r>
                  <a:rPr lang="el-GR" i="0" dirty="0">
                    <a:latin typeface="Cambria Math" panose="02040503050406030204" pitchFamily="18" charset="0"/>
                  </a:rPr>
                  <a:t>𝛼)𝛼</a:t>
                </a:r>
                <a:r>
                  <a:rPr lang="en-US" b="0" i="0" dirty="0">
                    <a:latin typeface="Cambria Math" panose="02040503050406030204" pitchFamily="18" charset="0"/>
                  </a:rPr>
                  <a:t>.</a:t>
                </a:r>
                <a:r>
                  <a:rPr lang="en-US" i="0" dirty="0">
                    <a:latin typeface="Cambria Math" panose="02040503050406030204" pitchFamily="18" charset="0"/>
                  </a:rPr>
                  <a:t>𝑡</a:t>
                </a:r>
                <a:r>
                  <a:rPr lang="en-US" b="0" i="0" dirty="0">
                    <a:latin typeface="Cambria Math" panose="02040503050406030204" pitchFamily="18" charset="0"/>
                  </a:rPr>
                  <a:t>_(𝑛−1) </a:t>
                </a:r>
                <a:r>
                  <a:rPr lang="en-US" i="0" dirty="0">
                    <a:latin typeface="Cambria Math" panose="02040503050406030204" pitchFamily="18" charset="0"/>
                  </a:rPr>
                  <a:t> +···+ (1 − </a:t>
                </a:r>
                <a:r>
                  <a:rPr lang="el-GR" i="0" dirty="0">
                    <a:latin typeface="Cambria Math" panose="02040503050406030204" pitchFamily="18" charset="0"/>
                  </a:rPr>
                  <a:t>𝛼)</a:t>
                </a:r>
                <a:r>
                  <a:rPr lang="en-US" b="0" i="0" dirty="0">
                    <a:latin typeface="Cambria Math" panose="02040503050406030204" pitchFamily="18" charset="0"/>
                  </a:rPr>
                  <a:t>^𝑗</a:t>
                </a:r>
                <a:r>
                  <a:rPr lang="el-GR" b="0" i="0" dirty="0">
                    <a:latin typeface="Cambria Math" panose="02040503050406030204" pitchFamily="18" charset="0"/>
                  </a:rPr>
                  <a:t> </a:t>
                </a:r>
                <a:r>
                  <a:rPr lang="el-GR" i="0" dirty="0">
                    <a:latin typeface="Cambria Math" panose="02040503050406030204" pitchFamily="18" charset="0"/>
                  </a:rPr>
                  <a:t> 𝛼</a:t>
                </a:r>
                <a:r>
                  <a:rPr lang="en-US" b="0" i="0" dirty="0">
                    <a:latin typeface="Cambria Math" panose="02040503050406030204" pitchFamily="18" charset="0"/>
                  </a:rPr>
                  <a:t>.</a:t>
                </a:r>
                <a:r>
                  <a:rPr lang="en-US" i="0" dirty="0" err="1">
                    <a:latin typeface="Cambria Math" panose="02040503050406030204" pitchFamily="18" charset="0"/>
                  </a:rPr>
                  <a:t>𝑡</a:t>
                </a:r>
                <a:r>
                  <a:rPr lang="en-US" b="0" i="0" dirty="0">
                    <a:latin typeface="Cambria Math" panose="02040503050406030204" pitchFamily="18" charset="0"/>
                  </a:rPr>
                  <a:t>_(</a:t>
                </a:r>
                <a:r>
                  <a:rPr lang="en-US" i="0" dirty="0" err="1">
                    <a:latin typeface="Cambria Math" panose="02040503050406030204" pitchFamily="18" charset="0"/>
                  </a:rPr>
                  <a:t>𝑛</a:t>
                </a:r>
                <a:r>
                  <a:rPr lang="en-US" b="0" i="0" dirty="0">
                    <a:latin typeface="Cambria Math" panose="02040503050406030204" pitchFamily="18" charset="0"/>
                  </a:rPr>
                  <a:t>−𝑗)</a:t>
                </a:r>
                <a:r>
                  <a:rPr lang="en-US" i="0" dirty="0">
                    <a:latin typeface="Cambria Math" panose="02040503050406030204" pitchFamily="18" charset="0"/>
                  </a:rPr>
                  <a:t>+···+ (1 − </a:t>
                </a:r>
                <a:r>
                  <a:rPr lang="el-GR" i="0" dirty="0">
                    <a:latin typeface="Cambria Math" panose="02040503050406030204" pitchFamily="18" charset="0"/>
                  </a:rPr>
                  <a:t>𝛼)</a:t>
                </a:r>
                <a:r>
                  <a:rPr lang="en-US" b="0" i="0" dirty="0">
                    <a:latin typeface="Cambria Math" panose="02040503050406030204" pitchFamily="18" charset="0"/>
                  </a:rPr>
                  <a:t>^(𝑛+1) </a:t>
                </a:r>
                <a:r>
                  <a:rPr lang="el-GR" i="0" dirty="0">
                    <a:latin typeface="Cambria Math" panose="02040503050406030204" pitchFamily="18" charset="0"/>
                  </a:rPr>
                  <a:t>𝜏</a:t>
                </a:r>
                <a:r>
                  <a:rPr lang="en-US" b="0" i="0" dirty="0">
                    <a:latin typeface="Cambria Math" panose="02040503050406030204" pitchFamily="18" charset="0"/>
                  </a:rPr>
                  <a:t>_0</a:t>
                </a:r>
                <a:endParaRPr lang="en-US" dirty="0">
                  <a:latin typeface="Times New Roman" panose="02020603050405020304" pitchFamily="18" charset="0"/>
                </a:endParaRPr>
              </a:p>
              <a:p>
                <a:endParaRPr lang="en-US" altLang="en-US" dirty="0">
                  <a:latin typeface="Times New Roman" panose="02020603050405020304" pitchFamily="18" charset="0"/>
                </a:endParaRPr>
              </a:p>
            </p:txBody>
          </p:sp>
        </mc:Fallback>
      </mc:AlternateContent>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5776ACBD-4645-43B7-892F-697D57D495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0CF72FA-BC85-4452-9FD4-6F163D5E4845}"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6146" name="Rectangle 2">
            <a:extLst>
              <a:ext uri="{FF2B5EF4-FFF2-40B4-BE49-F238E27FC236}">
                <a16:creationId xmlns:a16="http://schemas.microsoft.com/office/drawing/2014/main" id="{48A88ED8-0C05-4DF8-A678-F55DA039B324}"/>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374978C2-165A-418A-AF53-B86870696A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9A34A2FC-C15D-4B2F-88BE-311A926B19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B7BE9DC-710B-4B65-BCCD-8107D53BC9BE}" type="slidenum">
              <a:rPr lang="en-US" altLang="en-US" smtClean="0">
                <a:latin typeface="Times New Roman" panose="02020603050405020304" pitchFamily="18" charset="0"/>
              </a:rPr>
              <a:pPr/>
              <a:t>20</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BE8EDEDD-05A4-4AB1-9D21-B8FD2F4A5551}"/>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34819" name="Rectangle 3">
                <a:extLst>
                  <a:ext uri="{FF2B5EF4-FFF2-40B4-BE49-F238E27FC236}">
                    <a16:creationId xmlns:a16="http://schemas.microsoft.com/office/drawing/2014/main" id="{5221A250-5591-4686-8986-7D36991F88CF}"/>
                  </a:ext>
                </a:extLst>
              </p:cNvPr>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lang="en-US" dirty="0"/>
                  <a:t>. Figure 5.4 shows an exponential average with α = 1/2 and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𝜏</m:t>
                        </m:r>
                      </m:e>
                      <m:sub>
                        <m:r>
                          <a:rPr lang="fa-IR" b="0" i="1" dirty="0" smtClean="0">
                            <a:latin typeface="Cambria Math" panose="02040503050406030204" pitchFamily="18" charset="0"/>
                          </a:rPr>
                          <m:t>0</m:t>
                        </m:r>
                      </m:sub>
                    </m:sSub>
                  </m:oMath>
                </a14:m>
                <a:r>
                  <a:rPr lang="en-US" dirty="0"/>
                  <a:t> = 10</a:t>
                </a:r>
                <a:endParaRPr lang="fa-IR" dirty="0"/>
              </a:p>
              <a:p>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𝜏</m:t>
                        </m:r>
                      </m:e>
                      <m:sub>
                        <m:r>
                          <a:rPr lang="en-US" b="0" i="1" dirty="0" smtClean="0">
                            <a:latin typeface="Cambria Math" panose="02040503050406030204" pitchFamily="18" charset="0"/>
                          </a:rPr>
                          <m:t>1</m:t>
                        </m:r>
                      </m:sub>
                    </m:sSub>
                  </m:oMath>
                </a14:m>
                <a:r>
                  <a:rPr lang="en-US" dirty="0"/>
                  <a:t> = ½</a:t>
                </a:r>
                <a:r>
                  <a:rPr lang="en-US" baseline="0" dirty="0"/>
                  <a:t> * t_0 + (1/2 *)</a:t>
                </a:r>
              </a:p>
              <a:p>
                <a:endParaRPr lang="en-US" altLang="en-US" baseline="0" dirty="0">
                  <a:latin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sz="1200" b="0" i="1" dirty="0" smtClean="0">
                              <a:latin typeface="Cambria Math" panose="02040503050406030204" pitchFamily="18" charset="0"/>
                            </a:rPr>
                          </m:ctrlPr>
                        </m:sSubPr>
                        <m:e>
                          <m:r>
                            <a:rPr lang="el-GR" sz="1200" i="1" dirty="0" smtClean="0">
                              <a:latin typeface="Cambria Math" panose="02040503050406030204" pitchFamily="18" charset="0"/>
                            </a:rPr>
                            <m:t>𝜏</m:t>
                          </m:r>
                        </m:e>
                        <m:sub>
                          <m:r>
                            <a:rPr lang="en-US" sz="1200" i="1" dirty="0" smtClean="0">
                              <a:latin typeface="Cambria Math" panose="02040503050406030204" pitchFamily="18" charset="0"/>
                            </a:rPr>
                            <m:t>𝑛</m:t>
                          </m:r>
                          <m:r>
                            <a:rPr lang="en-US" sz="1200" b="0" i="1" dirty="0" smtClean="0">
                              <a:latin typeface="Cambria Math" panose="02040503050406030204" pitchFamily="18" charset="0"/>
                            </a:rPr>
                            <m:t>+</m:t>
                          </m:r>
                          <m:r>
                            <a:rPr lang="en-US" sz="1200" b="0" i="1" dirty="0" smtClean="0">
                              <a:latin typeface="Cambria Math" panose="02040503050406030204" pitchFamily="18" charset="0"/>
                            </a:rPr>
                            <m:t>1</m:t>
                          </m:r>
                        </m:sub>
                      </m:sSub>
                      <m:r>
                        <a:rPr lang="en-US" sz="1200" i="1" dirty="0" smtClean="0">
                          <a:latin typeface="Cambria Math" panose="02040503050406030204" pitchFamily="18" charset="0"/>
                        </a:rPr>
                        <m:t> = </m:t>
                      </m:r>
                      <m:r>
                        <a:rPr lang="el-GR" sz="1200" i="1" dirty="0" smtClean="0">
                          <a:latin typeface="Cambria Math" panose="02040503050406030204" pitchFamily="18" charset="0"/>
                        </a:rPr>
                        <m:t>𝛼</m:t>
                      </m:r>
                      <m:sSub>
                        <m:sSubPr>
                          <m:ctrlPr>
                            <a:rPr lang="en-US" sz="1200" i="1" dirty="0" err="1" smtClean="0">
                              <a:latin typeface="Cambria Math" panose="02040503050406030204" pitchFamily="18" charset="0"/>
                            </a:rPr>
                          </m:ctrlPr>
                        </m:sSubPr>
                        <m:e>
                          <m:r>
                            <a:rPr lang="en-US" sz="1200" i="1" dirty="0" err="1" smtClean="0">
                              <a:latin typeface="Cambria Math" panose="02040503050406030204" pitchFamily="18" charset="0"/>
                            </a:rPr>
                            <m:t>𝑡</m:t>
                          </m:r>
                        </m:e>
                        <m:sub>
                          <m:r>
                            <a:rPr lang="en-US" sz="1200" i="1" dirty="0" err="1" smtClean="0">
                              <a:latin typeface="Cambria Math" panose="02040503050406030204" pitchFamily="18" charset="0"/>
                            </a:rPr>
                            <m:t>𝑛</m:t>
                          </m:r>
                        </m:sub>
                      </m:sSub>
                      <m:r>
                        <a:rPr lang="en-US" sz="1200" i="1" dirty="0" smtClean="0">
                          <a:latin typeface="Cambria Math" panose="02040503050406030204" pitchFamily="18" charset="0"/>
                        </a:rPr>
                        <m:t> + </m:t>
                      </m:r>
                      <m:d>
                        <m:dPr>
                          <m:ctrlPr>
                            <a:rPr lang="en-US" sz="1200" i="1" dirty="0" smtClean="0">
                              <a:latin typeface="Cambria Math" panose="02040503050406030204" pitchFamily="18" charset="0"/>
                            </a:rPr>
                          </m:ctrlPr>
                        </m:dPr>
                        <m:e>
                          <m:r>
                            <a:rPr lang="en-US" sz="1200" i="1" dirty="0" smtClean="0">
                              <a:latin typeface="Cambria Math" panose="02040503050406030204" pitchFamily="18" charset="0"/>
                            </a:rPr>
                            <m:t>1</m:t>
                          </m:r>
                          <m:r>
                            <a:rPr lang="en-US" sz="1200" i="1" dirty="0" smtClean="0">
                              <a:latin typeface="Cambria Math" panose="02040503050406030204" pitchFamily="18" charset="0"/>
                            </a:rPr>
                            <m:t> − </m:t>
                          </m:r>
                          <m:r>
                            <a:rPr lang="el-GR" sz="1200" i="1" dirty="0" smtClean="0">
                              <a:latin typeface="Cambria Math" panose="02040503050406030204" pitchFamily="18" charset="0"/>
                            </a:rPr>
                            <m:t>𝛼</m:t>
                          </m:r>
                        </m:e>
                      </m:d>
                      <m:r>
                        <a:rPr lang="el-GR" sz="1200" i="1" dirty="0" smtClean="0">
                          <a:latin typeface="Cambria Math" panose="02040503050406030204" pitchFamily="18" charset="0"/>
                        </a:rPr>
                        <m:t>𝛼</m:t>
                      </m:r>
                      <m:r>
                        <a:rPr lang="en-US" sz="1200" b="0" i="1" dirty="0" smtClean="0">
                          <a:latin typeface="Cambria Math" panose="02040503050406030204" pitchFamily="18" charset="0"/>
                        </a:rPr>
                        <m:t>.</m:t>
                      </m:r>
                      <m:sSub>
                        <m:sSubPr>
                          <m:ctrlPr>
                            <a:rPr lang="en-US" sz="1200" b="0" i="1" dirty="0" smtClean="0">
                              <a:latin typeface="Cambria Math" panose="02040503050406030204" pitchFamily="18" charset="0"/>
                            </a:rPr>
                          </m:ctrlPr>
                        </m:sSubPr>
                        <m:e>
                          <m:r>
                            <a:rPr lang="en-US" sz="1200" i="1" dirty="0" smtClean="0">
                              <a:latin typeface="Cambria Math" panose="02040503050406030204" pitchFamily="18" charset="0"/>
                            </a:rPr>
                            <m:t>𝑡</m:t>
                          </m:r>
                        </m:e>
                        <m:sub>
                          <m:r>
                            <a:rPr lang="en-US" sz="1200" b="0" i="1" dirty="0" smtClean="0">
                              <a:latin typeface="Cambria Math" panose="02040503050406030204" pitchFamily="18" charset="0"/>
                            </a:rPr>
                            <m:t>𝑛</m:t>
                          </m:r>
                          <m:r>
                            <a:rPr lang="en-US" sz="1200" b="0" i="1" dirty="0" smtClean="0">
                              <a:latin typeface="Cambria Math" panose="02040503050406030204" pitchFamily="18" charset="0"/>
                            </a:rPr>
                            <m:t>−</m:t>
                          </m:r>
                          <m:r>
                            <a:rPr lang="en-US" sz="1200" b="0" i="1" dirty="0" smtClean="0">
                              <a:latin typeface="Cambria Math" panose="02040503050406030204" pitchFamily="18" charset="0"/>
                            </a:rPr>
                            <m:t>1</m:t>
                          </m:r>
                        </m:sub>
                      </m:sSub>
                    </m:oMath>
                  </m:oMathPara>
                </a14:m>
                <a:endParaRPr lang="en-US" altLang="en-US" baseline="0" dirty="0">
                  <a:latin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sz="1200" b="0" i="1" dirty="0" smtClean="0">
                              <a:latin typeface="Cambria Math" panose="02040503050406030204" pitchFamily="18" charset="0"/>
                            </a:rPr>
                          </m:ctrlPr>
                        </m:sSubPr>
                        <m:e>
                          <m:r>
                            <a:rPr lang="el-GR" sz="1200" i="1" dirty="0" smtClean="0">
                              <a:latin typeface="Cambria Math" panose="02040503050406030204" pitchFamily="18" charset="0"/>
                            </a:rPr>
                            <m:t>𝜏</m:t>
                          </m:r>
                        </m:e>
                        <m:sub>
                          <m:r>
                            <a:rPr lang="en-US" sz="1200" b="0" i="1" dirty="0" smtClean="0">
                              <a:latin typeface="Cambria Math" panose="02040503050406030204" pitchFamily="18" charset="0"/>
                            </a:rPr>
                            <m:t>2</m:t>
                          </m:r>
                        </m:sub>
                      </m:sSub>
                      <m:r>
                        <a:rPr lang="en-US" sz="1200" i="1" dirty="0" smtClean="0">
                          <a:latin typeface="Cambria Math" panose="02040503050406030204" pitchFamily="18" charset="0"/>
                        </a:rPr>
                        <m:t> =</m:t>
                      </m:r>
                      <m:f>
                        <m:fPr>
                          <m:ctrlPr>
                            <a:rPr lang="en-US" sz="1200" b="0" i="1" dirty="0" smtClean="0">
                              <a:latin typeface="Cambria Math" panose="02040503050406030204" pitchFamily="18" charset="0"/>
                            </a:rPr>
                          </m:ctrlPr>
                        </m:fPr>
                        <m:num>
                          <m:r>
                            <a:rPr lang="en-US" sz="1200" b="0" i="1" dirty="0" smtClean="0">
                              <a:latin typeface="Cambria Math" panose="02040503050406030204" pitchFamily="18" charset="0"/>
                            </a:rPr>
                            <m:t>1</m:t>
                          </m:r>
                        </m:num>
                        <m:den>
                          <m:r>
                            <a:rPr lang="en-US" sz="1200" b="0" i="1" dirty="0" smtClean="0">
                              <a:latin typeface="Cambria Math" panose="02040503050406030204" pitchFamily="18" charset="0"/>
                            </a:rPr>
                            <m:t>2</m:t>
                          </m:r>
                        </m:den>
                      </m:f>
                      <m:r>
                        <a:rPr lang="en-US" sz="1200" b="0" i="1" dirty="0" smtClean="0">
                          <a:latin typeface="Cambria Math" panose="02040503050406030204" pitchFamily="18" charset="0"/>
                        </a:rPr>
                        <m:t>8</m:t>
                      </m:r>
                      <m:r>
                        <a:rPr lang="en-US" sz="1200" i="1" dirty="0" smtClean="0">
                          <a:latin typeface="Cambria Math" panose="02040503050406030204" pitchFamily="18" charset="0"/>
                        </a:rPr>
                        <m:t> + </m:t>
                      </m:r>
                      <m:d>
                        <m:dPr>
                          <m:ctrlPr>
                            <a:rPr lang="en-US" sz="1200" i="1" dirty="0" smtClean="0">
                              <a:latin typeface="Cambria Math" panose="02040503050406030204" pitchFamily="18" charset="0"/>
                            </a:rPr>
                          </m:ctrlPr>
                        </m:dPr>
                        <m:e>
                          <m:r>
                            <a:rPr lang="en-US" sz="1200" i="1" dirty="0" smtClean="0">
                              <a:latin typeface="Cambria Math" panose="02040503050406030204" pitchFamily="18" charset="0"/>
                            </a:rPr>
                            <m:t>1</m:t>
                          </m:r>
                          <m:r>
                            <a:rPr lang="en-US" sz="1200" i="1" dirty="0" smtClean="0">
                              <a:latin typeface="Cambria Math" panose="02040503050406030204" pitchFamily="18" charset="0"/>
                            </a:rPr>
                            <m:t> −</m:t>
                          </m:r>
                          <m:r>
                            <a:rPr lang="en-US" sz="1200" b="0" i="1" dirty="0" smtClean="0">
                              <a:latin typeface="Cambria Math" panose="02040503050406030204" pitchFamily="18" charset="0"/>
                            </a:rPr>
                            <m:t>0</m:t>
                          </m:r>
                          <m:r>
                            <a:rPr lang="en-US" sz="1200" b="0" i="1" dirty="0" smtClean="0">
                              <a:latin typeface="Cambria Math" panose="02040503050406030204" pitchFamily="18" charset="0"/>
                            </a:rPr>
                            <m:t>.</m:t>
                          </m:r>
                          <m:r>
                            <a:rPr lang="en-US" sz="1200" b="0" i="1" dirty="0" smtClean="0">
                              <a:latin typeface="Cambria Math" panose="02040503050406030204" pitchFamily="18" charset="0"/>
                            </a:rPr>
                            <m:t>5</m:t>
                          </m:r>
                        </m:e>
                      </m:d>
                      <m:r>
                        <a:rPr lang="en-US" sz="1200" b="0" i="1" dirty="0" smtClean="0">
                          <a:latin typeface="Cambria Math" panose="02040503050406030204" pitchFamily="18" charset="0"/>
                        </a:rPr>
                        <m:t>0</m:t>
                      </m:r>
                      <m:r>
                        <a:rPr lang="en-US" sz="1200" b="0" i="1" dirty="0" smtClean="0">
                          <a:latin typeface="Cambria Math" panose="02040503050406030204" pitchFamily="18" charset="0"/>
                        </a:rPr>
                        <m:t>.</m:t>
                      </m:r>
                      <m:r>
                        <a:rPr lang="en-US" sz="1200" b="0" i="1" dirty="0" smtClean="0">
                          <a:latin typeface="Cambria Math" panose="02040503050406030204" pitchFamily="18" charset="0"/>
                        </a:rPr>
                        <m:t>5</m:t>
                      </m:r>
                      <m:r>
                        <a:rPr lang="en-US" sz="1200" b="0" i="1" dirty="0" smtClean="0">
                          <a:latin typeface="Cambria Math" panose="02040503050406030204" pitchFamily="18" charset="0"/>
                        </a:rPr>
                        <m:t>.</m:t>
                      </m:r>
                      <m:sSub>
                        <m:sSubPr>
                          <m:ctrlPr>
                            <a:rPr lang="en-US" sz="1200" b="0" i="1" dirty="0" smtClean="0">
                              <a:latin typeface="Cambria Math" panose="02040503050406030204" pitchFamily="18" charset="0"/>
                            </a:rPr>
                          </m:ctrlPr>
                        </m:sSubPr>
                        <m:e>
                          <m:r>
                            <a:rPr lang="en-US" sz="1200" i="1" dirty="0" smtClean="0">
                              <a:latin typeface="Cambria Math" panose="02040503050406030204" pitchFamily="18" charset="0"/>
                            </a:rPr>
                            <m:t>𝑡</m:t>
                          </m:r>
                        </m:e>
                        <m:sub>
                          <m:r>
                            <a:rPr lang="en-US" sz="1200" b="0" i="1" dirty="0" smtClean="0">
                              <a:latin typeface="Cambria Math" panose="02040503050406030204" pitchFamily="18" charset="0"/>
                            </a:rPr>
                            <m:t>0</m:t>
                          </m:r>
                        </m:sub>
                      </m:sSub>
                      <m:r>
                        <a:rPr lang="en-US" sz="1200" b="0" i="1" dirty="0" smtClean="0">
                          <a:latin typeface="Cambria Math" panose="02040503050406030204" pitchFamily="18" charset="0"/>
                        </a:rPr>
                        <m:t>=</m:t>
                      </m:r>
                      <m:r>
                        <a:rPr lang="en-US" sz="1200" b="0" i="1" dirty="0" smtClean="0">
                          <a:latin typeface="Cambria Math" panose="02040503050406030204" pitchFamily="18" charset="0"/>
                        </a:rPr>
                        <m:t>4</m:t>
                      </m:r>
                      <m:r>
                        <a:rPr lang="en-US" sz="1200" b="0" i="1" dirty="0" smtClean="0">
                          <a:latin typeface="Cambria Math" panose="02040503050406030204" pitchFamily="18" charset="0"/>
                        </a:rPr>
                        <m:t>+</m:t>
                      </m:r>
                      <m:r>
                        <a:rPr lang="en-US" sz="1200" b="0" i="1" dirty="0" smtClean="0">
                          <a:latin typeface="Cambria Math" panose="02040503050406030204" pitchFamily="18" charset="0"/>
                        </a:rPr>
                        <m:t>0</m:t>
                      </m:r>
                      <m:r>
                        <a:rPr lang="en-US" sz="1200" b="0" i="1" dirty="0" smtClean="0">
                          <a:latin typeface="Cambria Math" panose="02040503050406030204" pitchFamily="18" charset="0"/>
                        </a:rPr>
                        <m:t>.</m:t>
                      </m:r>
                      <m:r>
                        <a:rPr lang="en-US" sz="1200" b="0" i="1" dirty="0" smtClean="0">
                          <a:latin typeface="Cambria Math" panose="02040503050406030204" pitchFamily="18" charset="0"/>
                        </a:rPr>
                        <m:t>25</m:t>
                      </m:r>
                      <m:r>
                        <a:rPr lang="en-US" sz="1200" b="0" i="1" dirty="0" smtClean="0">
                          <a:latin typeface="Cambria Math" panose="02040503050406030204" pitchFamily="18" charset="0"/>
                        </a:rPr>
                        <m:t>∗</m:t>
                      </m:r>
                      <m:r>
                        <a:rPr lang="en-US" sz="1200" b="0" i="1" dirty="0" smtClean="0">
                          <a:latin typeface="Cambria Math" panose="02040503050406030204" pitchFamily="18" charset="0"/>
                        </a:rPr>
                        <m:t>10</m:t>
                      </m:r>
                      <m:r>
                        <a:rPr lang="en-US" sz="1200" b="0" i="1" dirty="0" smtClean="0">
                          <a:latin typeface="Cambria Math" panose="02040503050406030204" pitchFamily="18" charset="0"/>
                        </a:rPr>
                        <m:t>=</m:t>
                      </m:r>
                      <m:r>
                        <a:rPr lang="en-US" sz="1200" b="0" i="1" dirty="0" smtClean="0">
                          <a:latin typeface="Cambria Math" panose="02040503050406030204" pitchFamily="18" charset="0"/>
                        </a:rPr>
                        <m:t>6</m:t>
                      </m:r>
                      <m:r>
                        <a:rPr lang="en-US" sz="1200" b="0" i="1" dirty="0" smtClean="0">
                          <a:latin typeface="Cambria Math" panose="02040503050406030204" pitchFamily="18" charset="0"/>
                        </a:rPr>
                        <m:t>.</m:t>
                      </m:r>
                      <m:r>
                        <a:rPr lang="en-US" sz="1200" b="0" i="1" dirty="0" smtClean="0">
                          <a:latin typeface="Cambria Math" panose="02040503050406030204" pitchFamily="18" charset="0"/>
                        </a:rPr>
                        <m:t>5</m:t>
                      </m:r>
                    </m:oMath>
                  </m:oMathPara>
                </a14:m>
                <a:endParaRPr lang="en-US" altLang="en-US" baseline="0" dirty="0">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b="0" i="1" dirty="0" smtClean="0">
                              <a:latin typeface="Cambria Math" panose="02040503050406030204" pitchFamily="18" charset="0"/>
                            </a:rPr>
                          </m:ctrlPr>
                        </m:sSubPr>
                        <m:e>
                          <m:r>
                            <a:rPr lang="el-GR" sz="1200" i="1" dirty="0" smtClean="0">
                              <a:latin typeface="Cambria Math" panose="02040503050406030204" pitchFamily="18" charset="0"/>
                            </a:rPr>
                            <m:t>𝜏</m:t>
                          </m:r>
                        </m:e>
                        <m:sub>
                          <m:r>
                            <a:rPr lang="en-US" sz="1200" i="1" dirty="0" smtClean="0">
                              <a:latin typeface="Cambria Math" panose="02040503050406030204" pitchFamily="18" charset="0"/>
                            </a:rPr>
                            <m:t>2</m:t>
                          </m:r>
                        </m:sub>
                      </m:sSub>
                      <m:r>
                        <a:rPr lang="en-US" sz="1200" i="1" dirty="0" smtClean="0">
                          <a:latin typeface="Cambria Math" panose="02040503050406030204" pitchFamily="18" charset="0"/>
                        </a:rPr>
                        <m:t> =</m:t>
                      </m:r>
                      <m:f>
                        <m:fPr>
                          <m:ctrlPr>
                            <a:rPr lang="en-US" sz="1200" b="0" i="1" dirty="0" smtClean="0">
                              <a:latin typeface="Cambria Math" panose="02040503050406030204" pitchFamily="18" charset="0"/>
                            </a:rPr>
                          </m:ctrlPr>
                        </m:fPr>
                        <m:num>
                          <m:r>
                            <a:rPr lang="en-US" sz="1200" b="0" i="1" dirty="0" smtClean="0">
                              <a:latin typeface="Cambria Math" panose="02040503050406030204" pitchFamily="18" charset="0"/>
                            </a:rPr>
                            <m:t>1</m:t>
                          </m:r>
                        </m:num>
                        <m:den>
                          <m:r>
                            <a:rPr lang="en-US" sz="1200" b="0" i="1" dirty="0" smtClean="0">
                              <a:latin typeface="Cambria Math" panose="02040503050406030204" pitchFamily="18" charset="0"/>
                            </a:rPr>
                            <m:t>2</m:t>
                          </m:r>
                        </m:den>
                      </m:f>
                      <m:r>
                        <a:rPr lang="en-US" sz="1200" b="0" i="1" dirty="0" smtClean="0">
                          <a:latin typeface="Cambria Math" panose="02040503050406030204" pitchFamily="18" charset="0"/>
                        </a:rPr>
                        <m:t>8</m:t>
                      </m:r>
                      <m:r>
                        <a:rPr lang="en-US" sz="1200" i="1" dirty="0" smtClean="0">
                          <a:latin typeface="Cambria Math" panose="02040503050406030204" pitchFamily="18" charset="0"/>
                        </a:rPr>
                        <m:t> + </m:t>
                      </m:r>
                      <m:sSup>
                        <m:sSupPr>
                          <m:ctrlPr>
                            <a:rPr lang="en-US" sz="1200" b="0" i="1" dirty="0" smtClean="0">
                              <a:latin typeface="Cambria Math" panose="02040503050406030204" pitchFamily="18" charset="0"/>
                            </a:rPr>
                          </m:ctrlPr>
                        </m:sSupPr>
                        <m:e>
                          <m:d>
                            <m:dPr>
                              <m:ctrlPr>
                                <a:rPr lang="en-US" sz="1200" i="1" dirty="0" smtClean="0">
                                  <a:latin typeface="Cambria Math" panose="02040503050406030204" pitchFamily="18" charset="0"/>
                                </a:rPr>
                              </m:ctrlPr>
                            </m:dPr>
                            <m:e>
                              <m:f>
                                <m:fPr>
                                  <m:ctrlPr>
                                    <a:rPr lang="en-US" sz="1200" b="0" i="1" dirty="0" smtClean="0">
                                      <a:latin typeface="Cambria Math" panose="02040503050406030204" pitchFamily="18" charset="0"/>
                                    </a:rPr>
                                  </m:ctrlPr>
                                </m:fPr>
                                <m:num>
                                  <m:r>
                                    <a:rPr lang="en-US" sz="1200" b="0" i="1" dirty="0" smtClean="0">
                                      <a:latin typeface="Cambria Math" panose="02040503050406030204" pitchFamily="18" charset="0"/>
                                    </a:rPr>
                                    <m:t>1</m:t>
                                  </m:r>
                                </m:num>
                                <m:den>
                                  <m:r>
                                    <a:rPr lang="en-US" sz="1200" b="0" i="1" dirty="0" smtClean="0">
                                      <a:latin typeface="Cambria Math" panose="02040503050406030204" pitchFamily="18" charset="0"/>
                                    </a:rPr>
                                    <m:t>2</m:t>
                                  </m:r>
                                </m:den>
                              </m:f>
                            </m:e>
                          </m:d>
                        </m:e>
                        <m:sup>
                          <m:r>
                            <a:rPr lang="en-US" sz="1200" b="0" i="1" dirty="0" smtClean="0">
                              <a:latin typeface="Cambria Math" panose="02040503050406030204" pitchFamily="18" charset="0"/>
                            </a:rPr>
                            <m:t>2</m:t>
                          </m:r>
                        </m:sup>
                      </m:sSup>
                      <m:r>
                        <a:rPr lang="en-US" sz="1200" b="0" i="1" dirty="0" smtClean="0">
                          <a:latin typeface="Cambria Math" panose="02040503050406030204" pitchFamily="18" charset="0"/>
                        </a:rPr>
                        <m:t>10</m:t>
                      </m:r>
                      <m:r>
                        <a:rPr lang="en-US" sz="1200" b="0" i="1" dirty="0" smtClean="0">
                          <a:latin typeface="Cambria Math" panose="02040503050406030204" pitchFamily="18" charset="0"/>
                        </a:rPr>
                        <m:t>=</m:t>
                      </m:r>
                      <m:r>
                        <a:rPr lang="en-US" sz="1200" b="0" i="1" dirty="0" smtClean="0">
                          <a:latin typeface="Cambria Math" panose="02040503050406030204" pitchFamily="18" charset="0"/>
                        </a:rPr>
                        <m:t>6</m:t>
                      </m:r>
                      <m:r>
                        <a:rPr lang="en-US" sz="1200" b="0" i="1" dirty="0" smtClean="0">
                          <a:latin typeface="Cambria Math" panose="02040503050406030204" pitchFamily="18" charset="0"/>
                        </a:rPr>
                        <m:t>.</m:t>
                      </m:r>
                      <m:r>
                        <a:rPr lang="en-US" sz="1200" b="0" i="1" dirty="0" smtClean="0">
                          <a:latin typeface="Cambria Math" panose="02040503050406030204" pitchFamily="18" charset="0"/>
                        </a:rPr>
                        <m:t>5</m:t>
                      </m:r>
                      <m:r>
                        <a:rPr lang="en-US" sz="1200" b="0" i="1" dirty="0" smtClean="0">
                          <a:latin typeface="Cambria Math" panose="02040503050406030204" pitchFamily="18" charset="0"/>
                          <a:ea typeface="Cambria Math" panose="02040503050406030204" pitchFamily="18" charset="0"/>
                        </a:rPr>
                        <m:t>≅</m:t>
                      </m:r>
                      <m:r>
                        <a:rPr lang="en-US" sz="1200" b="0" i="1" dirty="0" smtClean="0">
                          <a:latin typeface="Cambria Math" panose="02040503050406030204" pitchFamily="18" charset="0"/>
                          <a:ea typeface="Cambria Math" panose="02040503050406030204" pitchFamily="18" charset="0"/>
                        </a:rPr>
                        <m:t>6</m:t>
                      </m:r>
                    </m:oMath>
                  </m:oMathPara>
                </a14:m>
                <a:endParaRPr lang="fa-IR"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endParaRPr>
              </a:p>
              <a:p>
                <a:endParaRPr lang="en-US" altLang="en-US" dirty="0">
                  <a:latin typeface="Times New Roman" panose="02020603050405020304" pitchFamily="18" charset="0"/>
                </a:endParaRPr>
              </a:p>
            </p:txBody>
          </p:sp>
        </mc:Choice>
        <mc:Fallback xmlns="">
          <p:sp>
            <p:nvSpPr>
              <p:cNvPr id="34819" name="Rectangle 3">
                <a:extLst>
                  <a:ext uri="{FF2B5EF4-FFF2-40B4-BE49-F238E27FC236}">
                    <a16:creationId xmlns:a16="http://schemas.microsoft.com/office/drawing/2014/main" id="{5221A250-5591-4686-8986-7D36991F8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Figure 5.4 shows an exponential average with α = 1/2 and </a:t>
                </a:r>
                <a:r>
                  <a:rPr lang="en-US" i="0" dirty="0">
                    <a:latin typeface="Cambria Math" panose="02040503050406030204" pitchFamily="18" charset="0"/>
                  </a:rPr>
                  <a:t>𝜏_</a:t>
                </a:r>
                <a:r>
                  <a:rPr lang="fa-IR" b="0" i="0" dirty="0">
                    <a:latin typeface="Cambria Math" panose="02040503050406030204" pitchFamily="18" charset="0"/>
                  </a:rPr>
                  <a:t>0</a:t>
                </a:r>
                <a:r>
                  <a:rPr lang="en-US" dirty="0"/>
                  <a:t> = 10</a:t>
                </a:r>
                <a:endParaRPr lang="fa-IR" dirty="0"/>
              </a:p>
              <a:p>
                <a:r>
                  <a:rPr lang="en-US" i="0" dirty="0">
                    <a:latin typeface="Cambria Math" panose="02040503050406030204" pitchFamily="18" charset="0"/>
                  </a:rPr>
                  <a:t>𝜏_</a:t>
                </a:r>
                <a:r>
                  <a:rPr lang="en-US" b="0" i="0" dirty="0">
                    <a:latin typeface="Cambria Math" panose="02040503050406030204" pitchFamily="18" charset="0"/>
                  </a:rPr>
                  <a:t>1</a:t>
                </a:r>
                <a:r>
                  <a:rPr lang="en-US" dirty="0"/>
                  <a:t> = ½</a:t>
                </a:r>
                <a:r>
                  <a:rPr lang="en-US" baseline="0" dirty="0"/>
                  <a:t> * t_0 + (1/2 *)</a:t>
                </a:r>
                <a:endParaRPr lang="en-US" altLang="en-US" dirty="0">
                  <a:latin typeface="Times New Roman" panose="02020603050405020304" pitchFamily="18" charset="0"/>
                </a:endParaRPr>
              </a:p>
            </p:txBody>
          </p:sp>
        </mc:Fallback>
      </mc:AlternateContent>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B1A60390-627A-4274-847E-47EB601902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97320C0-8E4B-4B1E-A830-FE5886CA5D53}"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EA2463C4-B80E-4B8C-85AE-C8401A286E77}"/>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4309114D-ADAD-450C-8806-B9C750BE9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83223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4C2245F4-0687-48BF-BF76-797F8BC2AC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799B002-221E-4ACE-82C8-ADA61FD05C07}"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
        <p:nvSpPr>
          <p:cNvPr id="38914" name="Rectangle 2">
            <a:extLst>
              <a:ext uri="{FF2B5EF4-FFF2-40B4-BE49-F238E27FC236}">
                <a16:creationId xmlns:a16="http://schemas.microsoft.com/office/drawing/2014/main" id="{2946022D-15EE-4829-ABB0-2302B5FB73E7}"/>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833E1FE6-F684-4288-B04E-1699B856B6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434343"/>
                </a:solidFill>
                <a:effectLst/>
                <a:latin typeface="iransans"/>
              </a:rPr>
              <a:t> Waiting Time= Turn Around Time – Burst Time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434343"/>
                </a:solidFill>
                <a:effectLst/>
                <a:latin typeface="iransans"/>
              </a:rPr>
              <a:t>6.5=13-6.5</a:t>
            </a:r>
            <a:endParaRPr lang="en-US" dirty="0"/>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98005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7EFF896D-4723-4270-B5CE-3EAC199293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4057CCE-FB24-4DCD-B59A-EF29E3EC48F5}"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
        <p:nvSpPr>
          <p:cNvPr id="40962" name="Rectangle 2">
            <a:extLst>
              <a:ext uri="{FF2B5EF4-FFF2-40B4-BE49-F238E27FC236}">
                <a16:creationId xmlns:a16="http://schemas.microsoft.com/office/drawing/2014/main" id="{13E74FC7-08E4-41EE-B8E9-4784734F4560}"/>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ADA6752C-0B00-4DE8-BC1B-ED685E73B9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38BED452-4AFF-4E3B-8BDB-D1CDFE41C8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E953E37-7182-4EB1-8FE4-F2B2E6FF161A}"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
        <p:nvSpPr>
          <p:cNvPr id="43010" name="Rectangle 2">
            <a:extLst>
              <a:ext uri="{FF2B5EF4-FFF2-40B4-BE49-F238E27FC236}">
                <a16:creationId xmlns:a16="http://schemas.microsoft.com/office/drawing/2014/main" id="{B321B815-8EF8-44E7-95DE-2501AEDAD0FE}"/>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EE4E2E56-FB91-48A2-96D3-B738321EA9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7EFF896D-4723-4270-B5CE-3EAC199293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4057CCE-FB24-4DCD-B59A-EF29E3EC48F5}"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
        <p:nvSpPr>
          <p:cNvPr id="40962" name="Rectangle 2">
            <a:extLst>
              <a:ext uri="{FF2B5EF4-FFF2-40B4-BE49-F238E27FC236}">
                <a16:creationId xmlns:a16="http://schemas.microsoft.com/office/drawing/2014/main" id="{13E74FC7-08E4-41EE-B8E9-4784734F4560}"/>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ADA6752C-0B00-4DE8-BC1B-ED685E73B9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87746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C1EC5355-B083-4702-ABF4-E2BCA09291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F2CFA1-F1C4-4CAE-A60E-FA4BA9406BF9}"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
        <p:nvSpPr>
          <p:cNvPr id="45058" name="Rectangle 2">
            <a:extLst>
              <a:ext uri="{FF2B5EF4-FFF2-40B4-BE49-F238E27FC236}">
                <a16:creationId xmlns:a16="http://schemas.microsoft.com/office/drawing/2014/main" id="{F745C6AB-0ABB-4D15-945B-36AE7232EF99}"/>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C1561A3E-BDF2-4110-B38B-723F414272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C4542300-0CB6-4A29-9D16-61BA981CC9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A7A2607-C363-42A4-A7E7-0B2A0C05B6FD}" type="slidenum">
              <a:rPr lang="en-US" altLang="en-US" smtClean="0">
                <a:latin typeface="Times New Roman" panose="02020603050405020304" pitchFamily="18" charset="0"/>
              </a:rPr>
              <a:pPr/>
              <a:t>27</a:t>
            </a:fld>
            <a:endParaRPr lang="en-US" altLang="en-US">
              <a:latin typeface="Times New Roman" panose="02020603050405020304" pitchFamily="18" charset="0"/>
            </a:endParaRPr>
          </a:p>
        </p:txBody>
      </p:sp>
      <p:sp>
        <p:nvSpPr>
          <p:cNvPr id="47106" name="Rectangle 2">
            <a:extLst>
              <a:ext uri="{FF2B5EF4-FFF2-40B4-BE49-F238E27FC236}">
                <a16:creationId xmlns:a16="http://schemas.microsoft.com/office/drawing/2014/main" id="{86EC9CC8-78B2-4FF3-AAE4-54ADF392848F}"/>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63C3F6B7-CCAA-4E66-935F-A90C69C863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fa-IR" altLang="en-US" dirty="0">
                <a:latin typeface="Times New Roman" panose="02020603050405020304" pitchFamily="18" charset="0"/>
              </a:rPr>
              <a:t>با افزایش کوانتوم زمانی میانگین پاسخ دهی بیشتر می‌شود.</a:t>
            </a:r>
            <a:endParaRPr lang="en-US" altLang="en-US" dirty="0">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0A17CE6B-6039-43D7-A98A-F4F050EBD8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6B59C17-8BC0-4D12-8CAC-4CF08CD54505}"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
        <p:nvSpPr>
          <p:cNvPr id="49154" name="Rectangle 2">
            <a:extLst>
              <a:ext uri="{FF2B5EF4-FFF2-40B4-BE49-F238E27FC236}">
                <a16:creationId xmlns:a16="http://schemas.microsoft.com/office/drawing/2014/main" id="{069692E4-A9F9-42A3-BEE3-5D68069DF06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F137D665-2B0C-4C02-9EBA-DAA2DE83B2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469870DE-ED07-4369-A35C-886FE9BF9D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753270A-71CB-4C96-9EF2-586D51F6CA41}"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
        <p:nvSpPr>
          <p:cNvPr id="51202" name="Rectangle 2">
            <a:extLst>
              <a:ext uri="{FF2B5EF4-FFF2-40B4-BE49-F238E27FC236}">
                <a16:creationId xmlns:a16="http://schemas.microsoft.com/office/drawing/2014/main" id="{709C325C-9D3C-44A6-8500-BB6A220D2BE0}"/>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940CBAB1-EA8F-4B67-816C-288C9B0978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07C37DC1-75B0-437C-B558-F7618BEA52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348FB69-0E48-4E9C-AE03-1932E61103CC}" type="slidenum">
              <a:rPr lang="en-US" altLang="en-US" smtClean="0">
                <a:latin typeface="Times New Roman" panose="02020603050405020304" pitchFamily="18" charset="0"/>
              </a:rPr>
              <a:pPr/>
              <a:t>3</a:t>
            </a:fld>
            <a:endParaRPr lang="en-US" altLang="en-US">
              <a:latin typeface="Times New Roman" panose="02020603050405020304" pitchFamily="18" charset="0"/>
            </a:endParaRPr>
          </a:p>
        </p:txBody>
      </p:sp>
      <p:sp>
        <p:nvSpPr>
          <p:cNvPr id="8194" name="Rectangle 2">
            <a:extLst>
              <a:ext uri="{FF2B5EF4-FFF2-40B4-BE49-F238E27FC236}">
                <a16:creationId xmlns:a16="http://schemas.microsoft.com/office/drawing/2014/main" id="{CBD12CAE-1E33-4966-A4AF-C743EB5F54C9}"/>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F276E0F4-3694-46FB-8A08-BB5ADFDD33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7EB3323C-06A1-4632-B138-3B73546F03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D9CD47-795C-4CBD-956A-ABB15F37534F}"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
        <p:nvSpPr>
          <p:cNvPr id="53250" name="Rectangle 2">
            <a:extLst>
              <a:ext uri="{FF2B5EF4-FFF2-40B4-BE49-F238E27FC236}">
                <a16:creationId xmlns:a16="http://schemas.microsoft.com/office/drawing/2014/main" id="{3544896A-D075-4287-996D-AFC0058592F0}"/>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A3696E72-3E2A-4324-898F-E308110EB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en-US" dirty="0">
                <a:latin typeface="Times New Roman" panose="02020603050405020304" pitchFamily="18" charset="0"/>
              </a:rPr>
              <a:t>ترکیب راند روبین و اولویت</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904063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0C285082-FC5A-4524-9220-A291758CFB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F0E056A-E87D-4C53-83CF-B2CDD3330A52}"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08CE5910-3320-44A3-88ED-D22B8CE02913}"/>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3E335E27-02F0-4EF2-ADC1-CFAB027A3B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75070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A3BC90D9-5B90-4947-BD85-211E37DDE9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8111378-CDE2-4578-A4A0-6AE31376CE67}" type="slidenum">
              <a:rPr lang="en-US" altLang="en-US" smtClean="0">
                <a:latin typeface="Times New Roman" panose="02020603050405020304" pitchFamily="18" charset="0"/>
              </a:rPr>
              <a:pPr/>
              <a:t>32</a:t>
            </a:fld>
            <a:endParaRPr lang="en-US" altLang="en-US">
              <a:latin typeface="Times New Roman" panose="02020603050405020304" pitchFamily="18" charset="0"/>
            </a:endParaRPr>
          </a:p>
        </p:txBody>
      </p:sp>
      <p:sp>
        <p:nvSpPr>
          <p:cNvPr id="55298" name="Rectangle 2">
            <a:extLst>
              <a:ext uri="{FF2B5EF4-FFF2-40B4-BE49-F238E27FC236}">
                <a16:creationId xmlns:a16="http://schemas.microsoft.com/office/drawing/2014/main" id="{1CE51187-1D2B-4F17-B25B-73ADED5E0BBA}"/>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BAD6887A-FF32-4633-84E8-6615571843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0C285082-FC5A-4524-9220-A291758CFB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F0E056A-E87D-4C53-83CF-B2CDD3330A52}" type="slidenum">
              <a:rPr lang="en-US" altLang="en-US" smtClean="0">
                <a:latin typeface="Times New Roman" panose="02020603050405020304" pitchFamily="18" charset="0"/>
              </a:rPr>
              <a:pPr/>
              <a:t>34</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08CE5910-3320-44A3-88ED-D22B8CE02913}"/>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3E335E27-02F0-4EF2-ADC1-CFAB027A3B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4AC5CF01-D722-4A54-87E2-5ACC8F7C95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14E645-70B9-4D60-95A0-CCC1F65E091F}" type="slidenum">
              <a:rPr lang="en-US" altLang="en-US" smtClean="0">
                <a:latin typeface="Times New Roman" panose="02020603050405020304" pitchFamily="18" charset="0"/>
              </a:rPr>
              <a:pPr/>
              <a:t>35</a:t>
            </a:fld>
            <a:endParaRPr lang="en-US" altLang="en-US">
              <a:latin typeface="Times New Roman" panose="02020603050405020304" pitchFamily="18" charset="0"/>
            </a:endParaRPr>
          </a:p>
        </p:txBody>
      </p:sp>
      <p:sp>
        <p:nvSpPr>
          <p:cNvPr id="60418" name="Rectangle 2">
            <a:extLst>
              <a:ext uri="{FF2B5EF4-FFF2-40B4-BE49-F238E27FC236}">
                <a16:creationId xmlns:a16="http://schemas.microsoft.com/office/drawing/2014/main" id="{4260DBA0-67A3-4083-8D43-2641C27B526F}"/>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813C787B-5ED3-489E-A585-F3FD4B97B7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613616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D45BD6AA-AA62-40DB-8F69-01F08437FC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58947FA-5160-4BA9-85D0-928B39E24C9E}" type="slidenum">
              <a:rPr lang="en-US" altLang="en-US" smtClean="0">
                <a:latin typeface="Times New Roman" panose="02020603050405020304" pitchFamily="18" charset="0"/>
              </a:rPr>
              <a:pPr/>
              <a:t>36</a:t>
            </a:fld>
            <a:endParaRPr lang="en-US" altLang="en-US">
              <a:latin typeface="Times New Roman" panose="02020603050405020304" pitchFamily="18" charset="0"/>
            </a:endParaRPr>
          </a:p>
        </p:txBody>
      </p:sp>
      <p:sp>
        <p:nvSpPr>
          <p:cNvPr id="62466" name="Rectangle 2">
            <a:extLst>
              <a:ext uri="{FF2B5EF4-FFF2-40B4-BE49-F238E27FC236}">
                <a16:creationId xmlns:a16="http://schemas.microsoft.com/office/drawing/2014/main" id="{499FCC36-49F5-4AC9-B366-1E5304ED0614}"/>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86675AAA-4A00-4B97-B2FA-3C42BBC865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ts val="2250"/>
              </a:lnSpc>
              <a:spcBef>
                <a:spcPts val="0"/>
              </a:spcBef>
              <a:spcAft>
                <a:spcPts val="1500"/>
              </a:spcAft>
            </a:pPr>
            <a:r>
              <a:rPr lang="ar-SA" sz="15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دامنه رقابت سیستم (</a:t>
            </a:r>
            <a:r>
              <a:rPr lang="en-US" sz="15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SCS</a:t>
            </a:r>
            <a:r>
              <a:rPr lang="ar-SA" sz="15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و دامنه رقابت فرایند (</a:t>
            </a:r>
            <a:r>
              <a:rPr lang="en-US" sz="15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PCS</a:t>
            </a:r>
            <a:r>
              <a:rPr lang="ar-SA" sz="15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در زمان‌بندی سیستم‌عامل</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ts val="2625"/>
              </a:lnSpc>
              <a:spcBef>
                <a:spcPts val="1500"/>
              </a:spcBef>
              <a:spcAft>
                <a:spcPts val="1500"/>
              </a:spcAft>
            </a:pP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در سیستم‌عامل‌های چند-رشته‌ای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multi-threaded</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از دو روش برای زمان‌بندی رشته‌ها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thread scheduling</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استفاده می‌شود: دامنه رقابت سیستم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System Contention Scope</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و دامنه رقابت فرایند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Process Contention Scope</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این دو روش در محدوده رقابت برای منابع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CPU</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با یکدیگر تفاوت دارند.</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5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دامنه رقابت فرایند (</a:t>
            </a:r>
            <a:r>
              <a:rPr lang="en-US" sz="15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PCS</a:t>
            </a:r>
            <a:r>
              <a:rPr lang="ar-SA" sz="15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در این روش، رقابت بر سر منابع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CPU</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تنها بین رشته‌های </a:t>
            </a:r>
            <a:r>
              <a:rPr lang="ar-SA" sz="15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هم‌تراز</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equivalents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درون یک فرایند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process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یا برنامه کاربردی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application</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رخ می‌دهد. رشته‌های هم‌تراز، در اصل همانند فرایندهای سبک‌وزن عمل می‌کنند.</a:t>
            </a:r>
            <a:endParaRPr lang="en-US" sz="11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PCS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معمولا برای مدل‌های «یک‌به‌چند»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one-to-many</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و «چندبه‌چند»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many-to-many</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استفاده می‌شود.</a:t>
            </a:r>
            <a:endParaRPr lang="en-US" sz="11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این روش سبک‌تر و کم‌هزینه‌تر از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SCS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است، اما قابلیت پیش‌بینی کمتری دارد.</a:t>
            </a:r>
            <a:endParaRPr lang="en-US" sz="11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سیستم‌عامل‌هایی مانند ویندوز، سولاریس و لینوکس از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PCS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برای زمان‌بندی رشته‌های کاربر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user-level threads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استفاده می‌کنند.</a:t>
            </a:r>
            <a:endParaRPr lang="en-US" sz="11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5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دامنه رقابت سیستم (</a:t>
            </a:r>
            <a:r>
              <a:rPr lang="en-US" sz="15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SCS</a:t>
            </a:r>
            <a:r>
              <a:rPr lang="ar-SA" sz="15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در این روش، </a:t>
            </a:r>
            <a:r>
              <a:rPr lang="ar-SA" sz="15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تمام</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رشته‌های موجود در سیستم‌عامل، برای استفاده از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CPU</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با یکدیگر رقابت می‌کنند.</a:t>
            </a:r>
            <a:endParaRPr lang="en-US" sz="11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SCS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معمولا برای مدل «یک‌به‌یک»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one-to-one</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استفاده می‌شود.</a:t>
            </a:r>
            <a:endParaRPr lang="en-US" sz="11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این روش بسیار قابل پیش‌بینی است، زیرا هسته سیستم‌عامل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kernel</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بر تمام رشته‌ها نظارت مستقیم دارد.</a:t>
            </a:r>
            <a:endParaRPr lang="en-US" sz="11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بااین‌حال،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SCS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به دلیل لزوم مدیریت مرکزی تمام رشته‌ها، می‌تواند پرهزینه‌تر از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PCS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باشد.</a:t>
            </a:r>
            <a:endParaRPr lang="en-US" sz="11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سیستم‌عامل‌هایی مانند لینوکس که تنها از مدل یک‌به‌یک پشتیبانی می‌کنند، از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SCS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برای زمان‌بندی رشته‌های هسته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kernel-level threads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استفاده می‌کنند.</a:t>
            </a:r>
            <a:endParaRPr lang="en-US" sz="11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ts val="2625"/>
              </a:lnSpc>
              <a:spcBef>
                <a:spcPts val="1500"/>
              </a:spcBef>
              <a:spcAft>
                <a:spcPts val="1500"/>
              </a:spcAft>
            </a:pP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به‌طور خلاصه،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PCS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برای رقابت درون یک فرایند یا برنامه کاربردی و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SCS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برای رقابت بین تمام رشته‌های سیستم کاربرد دارد. انتخاب روش مناسب به مدل رشته‌بندی و اولویت‌های سیستم‌عامل بستگی دارد.</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B Nazanin" panose="00000400000000000000" pitchFamily="2" charset="-78"/>
              </a:rPr>
              <a:t> </a:t>
            </a:r>
          </a:p>
        </p:txBody>
      </p:sp>
    </p:spTree>
    <p:extLst>
      <p:ext uri="{BB962C8B-B14F-4D97-AF65-F5344CB8AC3E}">
        <p14:creationId xmlns:p14="http://schemas.microsoft.com/office/powerpoint/2010/main" val="3862915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D45BD6AA-AA62-40DB-8F69-01F08437FC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58947FA-5160-4BA9-85D0-928B39E24C9E}" type="slidenum">
              <a:rPr lang="en-US" altLang="en-US" smtClean="0">
                <a:latin typeface="Times New Roman" panose="02020603050405020304" pitchFamily="18" charset="0"/>
              </a:rPr>
              <a:pPr/>
              <a:t>37</a:t>
            </a:fld>
            <a:endParaRPr lang="en-US" altLang="en-US">
              <a:latin typeface="Times New Roman" panose="02020603050405020304" pitchFamily="18" charset="0"/>
            </a:endParaRPr>
          </a:p>
        </p:txBody>
      </p:sp>
      <p:sp>
        <p:nvSpPr>
          <p:cNvPr id="62466" name="Rectangle 2">
            <a:extLst>
              <a:ext uri="{FF2B5EF4-FFF2-40B4-BE49-F238E27FC236}">
                <a16:creationId xmlns:a16="http://schemas.microsoft.com/office/drawing/2014/main" id="{499FCC36-49F5-4AC9-B366-1E5304ED0614}"/>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86675AAA-4A00-4B97-B2FA-3C42BBC865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ts val="2250"/>
              </a:lnSpc>
              <a:spcBef>
                <a:spcPts val="0"/>
              </a:spcBef>
              <a:spcAft>
                <a:spcPts val="1500"/>
              </a:spcAft>
            </a:pPr>
            <a:r>
              <a:rPr lang="ar-SA" sz="15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دامنه رقابت سیستم (</a:t>
            </a:r>
            <a:r>
              <a:rPr lang="en-US" sz="15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SCS</a:t>
            </a:r>
            <a:r>
              <a:rPr lang="ar-SA" sz="15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و دامنه رقابت فرایند (</a:t>
            </a:r>
            <a:r>
              <a:rPr lang="en-US" sz="15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PCS</a:t>
            </a:r>
            <a:r>
              <a:rPr lang="ar-SA" sz="15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در زمان‌بندی سیستم‌عامل</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ts val="2625"/>
              </a:lnSpc>
              <a:spcBef>
                <a:spcPts val="1500"/>
              </a:spcBef>
              <a:spcAft>
                <a:spcPts val="1500"/>
              </a:spcAft>
            </a:pP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در سیستم‌عامل‌های چند-رشته‌ای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multi-threaded</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از دو روش برای زمان‌بندی رشته‌ها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thread scheduling</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استفاده می‌شود: دامنه رقابت سیستم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System Contention Scope</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و دامنه رقابت فرایند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Process Contention Scope</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این دو روش در محدوده رقابت برای منابع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CPU</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با یکدیگر تفاوت دارند.</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5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دامنه رقابت فرایند (</a:t>
            </a:r>
            <a:r>
              <a:rPr lang="en-US" sz="15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PCS</a:t>
            </a:r>
            <a:r>
              <a:rPr lang="ar-SA" sz="15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در این روش، رقابت بر سر منابع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CPU</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تنها بین رشته‌های </a:t>
            </a:r>
            <a:r>
              <a:rPr lang="ar-SA" sz="15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هم‌تراز</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equivalents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درون یک فرایند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process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یا برنامه کاربردی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application</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رخ می‌دهد. رشته‌های هم‌تراز، در اصل همانند فرایندهای سبک‌وزن عمل می‌کنند.</a:t>
            </a:r>
            <a:endParaRPr lang="en-US" sz="11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PCS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معمولا برای مدل‌های «یک‌به‌چند»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one-to-many</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و «چندبه‌چند»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many-to-many</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استفاده می‌شود.</a:t>
            </a:r>
            <a:endParaRPr lang="en-US" sz="11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این روش سبک‌تر و کم‌هزینه‌تر از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SCS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است، اما قابلیت پیش‌بینی کمتری دارد.</a:t>
            </a:r>
            <a:endParaRPr lang="en-US" sz="11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سیستم‌عامل‌هایی مانند ویندوز، سولاریس و لینوکس از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PCS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برای زمان‌بندی رشته‌های کاربر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user-level threads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استفاده می‌کنند.</a:t>
            </a:r>
            <a:endParaRPr lang="en-US" sz="11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5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دامنه رقابت سیستم (</a:t>
            </a:r>
            <a:r>
              <a:rPr lang="en-US" sz="15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SCS</a:t>
            </a:r>
            <a:r>
              <a:rPr lang="ar-SA" sz="15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در این روش، </a:t>
            </a:r>
            <a:r>
              <a:rPr lang="ar-SA" sz="15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تمام</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رشته‌های موجود در سیستم‌عامل، برای استفاده از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CPU</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با یکدیگر رقابت می‌کنند.</a:t>
            </a:r>
            <a:endParaRPr lang="en-US" sz="11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SCS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معمولا برای مدل «یک‌به‌یک»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one-to-one</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استفاده می‌شود.</a:t>
            </a:r>
            <a:endParaRPr lang="en-US" sz="11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این روش بسیار قابل پیش‌بینی است، زیرا هسته سیستم‌عامل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kernel</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بر تمام رشته‌ها نظارت مستقیم دارد.</a:t>
            </a:r>
            <a:endParaRPr lang="en-US" sz="11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بااین‌حال،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SCS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به دلیل لزوم مدیریت مرکزی تمام رشته‌ها، می‌تواند پرهزینه‌تر از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PCS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باشد.</a:t>
            </a:r>
            <a:endParaRPr lang="en-US" sz="11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ts val="2625"/>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سیستم‌عامل‌هایی مانند لینوکس که تنها از مدل یک‌به‌یک پشتیبانی می‌کنند، از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SCS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برای زمان‌بندی رشته‌های هسته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kernel-level threads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استفاده می‌کنند.</a:t>
            </a:r>
            <a:endParaRPr lang="en-US" sz="11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ts val="2625"/>
              </a:lnSpc>
              <a:spcBef>
                <a:spcPts val="1500"/>
              </a:spcBef>
              <a:spcAft>
                <a:spcPts val="1500"/>
              </a:spcAft>
            </a:pP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به‌طور خلاصه،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PCS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برای رقابت درون یک فرایند یا برنامه کاربردی و </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SCS</a:t>
            </a:r>
            <a:r>
              <a:rPr lang="ar-SA" sz="15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برای رقابت بین تمام رشته‌های سیستم کاربرد دارد. انتخاب روش مناسب به مدل رشته‌بندی و اولویت‌های سیستم‌عامل بستگی دارد.</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B Nazanin" panose="00000400000000000000" pitchFamily="2" charset="-78"/>
              </a:rPr>
              <a:t> </a:t>
            </a:r>
          </a:p>
        </p:txBody>
      </p:sp>
    </p:spTree>
    <p:extLst>
      <p:ext uri="{BB962C8B-B14F-4D97-AF65-F5344CB8AC3E}">
        <p14:creationId xmlns:p14="http://schemas.microsoft.com/office/powerpoint/2010/main" val="1628172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3ED2E23A-54E6-457E-AF1F-529DC7B628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35FF144-0680-4B5D-ABBA-203C1672455E}" type="slidenum">
              <a:rPr lang="en-US" altLang="en-US" smtClean="0">
                <a:latin typeface="Times New Roman" panose="02020603050405020304" pitchFamily="18" charset="0"/>
              </a:rPr>
              <a:pPr/>
              <a:t>38</a:t>
            </a:fld>
            <a:endParaRPr lang="en-US" altLang="en-US">
              <a:latin typeface="Times New Roman" panose="02020603050405020304" pitchFamily="18" charset="0"/>
            </a:endParaRPr>
          </a:p>
        </p:txBody>
      </p:sp>
      <p:sp>
        <p:nvSpPr>
          <p:cNvPr id="64514" name="Rectangle 2">
            <a:extLst>
              <a:ext uri="{FF2B5EF4-FFF2-40B4-BE49-F238E27FC236}">
                <a16:creationId xmlns:a16="http://schemas.microsoft.com/office/drawing/2014/main" id="{E78DCE38-C266-4CF5-8650-D2917309FFA3}"/>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B27516E4-3894-4B74-9601-291D00893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solidFill>
                  <a:srgbClr val="006699"/>
                </a:solidFill>
                <a:latin typeface="+mj-lt"/>
              </a:rPr>
              <a:t>process-contention</a:t>
            </a:r>
            <a:r>
              <a:rPr lang="en-US" altLang="en-US" b="1" dirty="0">
                <a:solidFill>
                  <a:srgbClr val="3366FF"/>
                </a:solidFill>
              </a:rPr>
              <a:t> </a:t>
            </a:r>
            <a:r>
              <a:rPr lang="en-US" altLang="en-US" b="1" dirty="0">
                <a:solidFill>
                  <a:srgbClr val="006699"/>
                </a:solidFill>
                <a:latin typeface="+mj-lt"/>
              </a:rPr>
              <a:t>scope</a:t>
            </a:r>
            <a:r>
              <a:rPr lang="en-US" altLang="en-US" b="1" dirty="0">
                <a:solidFill>
                  <a:srgbClr val="3366FF"/>
                </a:solidFill>
              </a:rPr>
              <a:t> </a:t>
            </a:r>
            <a:r>
              <a:rPr lang="en-US" altLang="en-US" dirty="0"/>
              <a:t>(</a:t>
            </a:r>
            <a:r>
              <a:rPr lang="en-US" altLang="en-US" b="1" dirty="0">
                <a:solidFill>
                  <a:srgbClr val="006699"/>
                </a:solidFill>
                <a:latin typeface="+mj-lt"/>
              </a:rPr>
              <a:t>PCS</a:t>
            </a:r>
            <a:r>
              <a:rPr lang="en-US" altLang="en-US" dirty="0"/>
              <a:t>)</a:t>
            </a:r>
            <a:r>
              <a:rPr lang="en-US" altLang="en-US" b="1" dirty="0"/>
              <a:t> </a:t>
            </a:r>
            <a:endParaRPr lang="fa-IR" altLang="en-US" b="1" dirty="0"/>
          </a:p>
          <a:p>
            <a:r>
              <a:rPr lang="en-US" altLang="en-US" b="1" dirty="0">
                <a:solidFill>
                  <a:srgbClr val="006699"/>
                </a:solidFill>
                <a:latin typeface="+mj-lt"/>
              </a:rPr>
              <a:t>system-contention</a:t>
            </a:r>
            <a:r>
              <a:rPr lang="en-US" altLang="en-US" b="1" dirty="0">
                <a:solidFill>
                  <a:srgbClr val="3366FF"/>
                </a:solidFill>
              </a:rPr>
              <a:t> </a:t>
            </a:r>
            <a:r>
              <a:rPr lang="en-US" altLang="en-US" b="1" dirty="0">
                <a:solidFill>
                  <a:srgbClr val="006699"/>
                </a:solidFill>
                <a:latin typeface="+mj-lt"/>
              </a:rPr>
              <a:t>scope</a:t>
            </a:r>
            <a:r>
              <a:rPr lang="en-US" altLang="en-US" b="1" dirty="0"/>
              <a:t> </a:t>
            </a:r>
            <a:r>
              <a:rPr lang="en-US" altLang="en-US" dirty="0"/>
              <a:t>(</a:t>
            </a:r>
            <a:r>
              <a:rPr lang="en-US" altLang="en-US" b="1" dirty="0">
                <a:solidFill>
                  <a:srgbClr val="006699"/>
                </a:solidFill>
                <a:latin typeface="+mj-lt"/>
              </a:rPr>
              <a:t>SCS</a:t>
            </a:r>
            <a:r>
              <a:rPr lang="en-US" altLang="en-US" dirty="0"/>
              <a:t>)</a:t>
            </a:r>
            <a:endParaRPr lang="fa-IR" altLang="en-US" b="1" dirty="0"/>
          </a:p>
          <a:p>
            <a:endParaRPr lang="en-US" altLang="en-US" dirty="0">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B15668DC-5037-408F-A18B-C49D8F3C40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1FFB914-7B67-4023-B91D-BDAED6184615}"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D01442BD-7C9F-4C09-95EC-24ABEFC4AF51}"/>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542FF4BC-BEAF-4FA5-A3D8-E000D2F815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E0397353-417D-41B7-9952-5281074BA3CD}"/>
              </a:ext>
            </a:extLst>
          </p:cNvPr>
          <p:cNvSpPr>
            <a:spLocks noGrp="1" noRot="1" noChangeAspect="1" noChangeArrowheads="1" noTextEdit="1"/>
          </p:cNvSpPr>
          <p:nvPr>
            <p:ph type="sldImg"/>
          </p:nvPr>
        </p:nvSpPr>
        <p:spPr>
          <a:ln/>
        </p:spPr>
      </p:sp>
      <p:sp>
        <p:nvSpPr>
          <p:cNvPr id="73730" name="Rectangle 3">
            <a:extLst>
              <a:ext uri="{FF2B5EF4-FFF2-40B4-BE49-F238E27FC236}">
                <a16:creationId xmlns:a16="http://schemas.microsoft.com/office/drawing/2014/main" id="{C82FBBC2-631F-44E5-A9AF-36CCDAF3F1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b="1" dirty="0"/>
              <a:t>Multi-core CPUs:</a:t>
            </a:r>
            <a:r>
              <a:rPr lang="en-US" dirty="0"/>
              <a:t> These have multiple processing cores on a single chip. This allows them to handle multiple tasks simultaneously, leading to faster processing times for programs that can be broken down into parallel tasks. Additionally, since each core is generally smaller and more efficient than a single core in a multi-processor system, they can potentially use less energy to achieve the same level of performance.</a:t>
            </a:r>
          </a:p>
          <a:p>
            <a:pPr marL="171450" indent="-171450">
              <a:buFont typeface="Arial" panose="020B0604020202020204" pitchFamily="34" charset="0"/>
              <a:buChar char="•"/>
            </a:pPr>
            <a:endParaRPr lang="en-US" altLang="en-US" dirty="0">
              <a:latin typeface="Times New Roman" panose="02020603050405020304" pitchFamily="18" charset="0"/>
            </a:endParaRPr>
          </a:p>
          <a:p>
            <a:pPr marL="171450" indent="-171450">
              <a:buFont typeface="Arial" panose="020B0604020202020204" pitchFamily="34" charset="0"/>
              <a:buChar char="•"/>
            </a:pPr>
            <a:r>
              <a:rPr lang="en-US" b="1" dirty="0"/>
              <a:t>Multi-processor CPUs:</a:t>
            </a:r>
            <a:r>
              <a:rPr lang="en-US" dirty="0"/>
              <a:t> These have multiple separate CPUs on different physical chips. While they can also offer improved performance for parallel tasks, they tend to be less energy-efficient than multi-core processors. This is because they require additional circuitry to manage communication between the separate CPUs, which adds to the overall power consumption</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380523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E2CAD129-07DA-4250-9E2C-D5E1201A6200}"/>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164D522C-9A5F-49C1-BD44-A20CC2476E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E0397353-417D-41B7-9952-5281074BA3CD}"/>
              </a:ext>
            </a:extLst>
          </p:cNvPr>
          <p:cNvSpPr>
            <a:spLocks noGrp="1" noRot="1" noChangeAspect="1" noChangeArrowheads="1" noTextEdit="1"/>
          </p:cNvSpPr>
          <p:nvPr>
            <p:ph type="sldImg"/>
          </p:nvPr>
        </p:nvSpPr>
        <p:spPr>
          <a:ln/>
        </p:spPr>
      </p:sp>
      <p:sp>
        <p:nvSpPr>
          <p:cNvPr id="73730" name="Rectangle 3">
            <a:extLst>
              <a:ext uri="{FF2B5EF4-FFF2-40B4-BE49-F238E27FC236}">
                <a16:creationId xmlns:a16="http://schemas.microsoft.com/office/drawing/2014/main" id="{C82FBBC2-631F-44E5-A9AF-36CCDAF3F1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b="1" dirty="0"/>
              <a:t>Multi-core CPUs:</a:t>
            </a:r>
            <a:r>
              <a:rPr lang="en-US" dirty="0"/>
              <a:t> These have multiple processing cores on a single chip. This allows them to handle multiple tasks simultaneously, leading to faster processing times for programs that can be broken down into parallel tasks. Additionally, since each core is generally smaller and more efficient than a single core in a multi-processor system, they can potentially use less energy to achieve the same level of performance.</a:t>
            </a:r>
          </a:p>
          <a:p>
            <a:pPr marL="171450" indent="-171450">
              <a:buFont typeface="Arial" panose="020B0604020202020204" pitchFamily="34" charset="0"/>
              <a:buChar char="•"/>
            </a:pPr>
            <a:endParaRPr lang="en-US" altLang="en-US" dirty="0">
              <a:latin typeface="Times New Roman" panose="02020603050405020304" pitchFamily="18" charset="0"/>
            </a:endParaRPr>
          </a:p>
          <a:p>
            <a:pPr marL="171450" indent="-171450">
              <a:buFont typeface="Arial" panose="020B0604020202020204" pitchFamily="34" charset="0"/>
              <a:buChar char="•"/>
            </a:pPr>
            <a:r>
              <a:rPr lang="en-US" b="1" dirty="0"/>
              <a:t>Multi-processor CPUs:</a:t>
            </a:r>
            <a:r>
              <a:rPr lang="en-US" dirty="0"/>
              <a:t> These have multiple separate CPUs on different physical chips. While they can also offer improved performance for parallel tasks, they tend to be less energy-efficient than multi-core processors. This is because they require additional circuitry to manage communication between the separate CPUs, which adds to the overall power consumption</a:t>
            </a:r>
            <a:endParaRPr lang="en-US" altLang="en-US" dirty="0">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B15668DC-5037-408F-A18B-C49D8F3C40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1FFB914-7B67-4023-B91D-BDAED6184615}"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D01442BD-7C9F-4C09-95EC-24ABEFC4AF51}"/>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542FF4BC-BEAF-4FA5-A3D8-E000D2F815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fa-IR" dirty="0"/>
              <a:t>به طور کلی، دو روش برای چند رشته‌ای کردن یک هسته پردازشی وجود دارد: چند رشته‌ای کردن دانه درشت و چند رشته‌ای کردن دانه ریز. در چند رشته‌ای کردن دانه درشت، یک رشته روی یک هسته اجرا می‌شود تا زمانی که رویدادی با تأخیر بالا مانند توقف حافظه رخ دهد. سپس، هسته باید به رشته دیگری برای شروع اجرا سوئیچ کند. با این حال، سوئیچ بین رشته‌ها پرهزینه است زیرا خط لوله دستور باید تخلیه شود. چند رشته‌ای کردن دانه ریز بسیار بیشتر بین رشته‌ها سوئیچ می‌کند، به طور معمول در مرز یک چرخه دستور.</a:t>
            </a:r>
            <a:endParaRPr lang="en-US" dirty="0"/>
          </a:p>
          <a:p>
            <a:pPr algn="r" rtl="1"/>
            <a:endParaRPr lang="en-US" altLang="en-US" dirty="0">
              <a:latin typeface="Times New Roman" panose="02020603050405020304" pitchFamily="18" charset="0"/>
            </a:endParaRPr>
          </a:p>
          <a:p>
            <a:pPr algn="l" rtl="0"/>
            <a:r>
              <a:rPr lang="en-US" b="1" dirty="0"/>
              <a:t>Stages in the Pipeline:</a:t>
            </a:r>
            <a:r>
              <a:rPr lang="en-US" dirty="0"/>
              <a:t> Common pipeline stages include fetching the instruction, decoding it, accessing memory for data, performing operations, and writing the results back. </a:t>
            </a:r>
            <a:r>
              <a:rPr lang="en-US" b="1" dirty="0"/>
              <a:t>Benefits of Pipelines:</a:t>
            </a:r>
            <a:r>
              <a:rPr lang="en-US" dirty="0"/>
              <a:t> Pipelines allow the processor to work on multiple instructions simultaneously, improving efficiency. While one instruction is in a later stage, the core can fetch and decode the next instruction. This is similar to how multiple products can be in different stages of assembly at the same time.</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2094547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hardware thread (logical CPU).</a:t>
            </a:r>
          </a:p>
        </p:txBody>
      </p:sp>
      <p:sp>
        <p:nvSpPr>
          <p:cNvPr id="4" name="Slide Number Placeholder 3"/>
          <p:cNvSpPr>
            <a:spLocks noGrp="1"/>
          </p:cNvSpPr>
          <p:nvPr>
            <p:ph type="sldNum" sz="quarter" idx="5"/>
          </p:nvPr>
        </p:nvSpPr>
        <p:spPr/>
        <p:txBody>
          <a:bodyPr/>
          <a:lstStyle/>
          <a:p>
            <a:pPr>
              <a:defRPr/>
            </a:pPr>
            <a:fld id="{C9F949B7-291A-4420-9D9C-B1ABA67FB313}" type="slidenum">
              <a:rPr lang="en-US" altLang="x-none" smtClean="0"/>
              <a:pPr>
                <a:defRPr/>
              </a:pPr>
              <a:t>45</a:t>
            </a:fld>
            <a:endParaRPr lang="en-US" altLang="x-none"/>
          </a:p>
        </p:txBody>
      </p:sp>
    </p:spTree>
    <p:extLst>
      <p:ext uri="{BB962C8B-B14F-4D97-AF65-F5344CB8AC3E}">
        <p14:creationId xmlns:p14="http://schemas.microsoft.com/office/powerpoint/2010/main" val="9603982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601D3384-8B05-485F-A2EF-9587B33F33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3389D00-F0DB-4575-A202-8ED00A374984}" type="slidenum">
              <a:rPr lang="en-US" altLang="en-US" smtClean="0">
                <a:latin typeface="Times New Roman" panose="02020603050405020304" pitchFamily="18" charset="0"/>
              </a:rPr>
              <a:pPr/>
              <a:t>46</a:t>
            </a:fld>
            <a:endParaRPr lang="en-US" altLang="en-US">
              <a:latin typeface="Times New Roman" panose="02020603050405020304" pitchFamily="18" charset="0"/>
            </a:endParaRPr>
          </a:p>
        </p:txBody>
      </p:sp>
      <p:sp>
        <p:nvSpPr>
          <p:cNvPr id="79874" name="Rectangle 2">
            <a:extLst>
              <a:ext uri="{FF2B5EF4-FFF2-40B4-BE49-F238E27FC236}">
                <a16:creationId xmlns:a16="http://schemas.microsoft.com/office/drawing/2014/main" id="{7717566B-D582-4B91-9A71-0FBF1749F47A}"/>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7C69C62F-2959-411E-8350-C197A5B2F6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9744F318-B901-4759-942A-94AE30C6E7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556A34F-CE26-48DF-BDB6-8512C2015D3A}" type="slidenum">
              <a:rPr lang="en-US" altLang="en-US" smtClean="0">
                <a:latin typeface="Times New Roman" panose="02020603050405020304" pitchFamily="18" charset="0"/>
              </a:rPr>
              <a:pPr/>
              <a:t>47</a:t>
            </a:fld>
            <a:endParaRPr lang="en-US" altLang="en-US">
              <a:latin typeface="Times New Roman" panose="02020603050405020304" pitchFamily="18" charset="0"/>
            </a:endParaRPr>
          </a:p>
        </p:txBody>
      </p:sp>
      <p:sp>
        <p:nvSpPr>
          <p:cNvPr id="81922" name="Rectangle 2">
            <a:extLst>
              <a:ext uri="{FF2B5EF4-FFF2-40B4-BE49-F238E27FC236}">
                <a16:creationId xmlns:a16="http://schemas.microsoft.com/office/drawing/2014/main" id="{5C86FCDC-1A33-4EE6-8446-8BE755FA9381}"/>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2E8154DC-D491-430E-8E74-BCAA616BD2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lang="ar-SA" sz="1800" dirty="0">
                <a:effectLst/>
                <a:latin typeface="Calibri" panose="020F0502020204030204" pitchFamily="34" charset="0"/>
                <a:ea typeface="Calibri" panose="020F0502020204030204" pitchFamily="34" charset="0"/>
                <a:cs typeface="Arial" panose="020B0604020202020204" pitchFamily="34" charset="0"/>
              </a:rPr>
              <a:t>در نظر بگیرید که چه اتفاقی برای حافظه کش می‌افتد زمانی که یک رشته روی پردازنده خاصی در حال اجرا باشد. داده‌هایی که اخیراً توسط رشته دسترسی پیدا کرده‌اند، کش پردازنده را پر می‌کنند. در نتیجه، دسترسی‌های بعدی حافظه توسط رشته اغلب در حافظه کش (که به عنوان</a:t>
            </a:r>
            <a:r>
              <a:rPr lang="fa-IR"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worm cache</a:t>
            </a:r>
            <a:r>
              <a:rPr lang="ar-SA" sz="1800" dirty="0">
                <a:effectLst/>
                <a:latin typeface="Calibri" panose="020F0502020204030204" pitchFamily="34" charset="0"/>
                <a:ea typeface="Calibri" panose="020F0502020204030204" pitchFamily="34" charset="0"/>
                <a:cs typeface="Arial" panose="020B0604020202020204" pitchFamily="34" charset="0"/>
              </a:rPr>
              <a:t> “کش گرم” شناخته می‌شود) تامین می‌شود. حال فرض کنید که رشته به دلیل توزیع بار به پردازنده دیگری منتقل شود. محتویات حافظه کش برای پردازنده اول باید نامعتبر شود و کش برای پردازنده دوم باید دوباره پر شود. به دلیل هزینه بالای نامعتبر کردن و دوباره پر کردن کش‌ها، اکثر سیستم‌عامل‌هایی که از</a:t>
            </a:r>
            <a:r>
              <a:rPr lang="en-US" sz="1800" dirty="0">
                <a:effectLst/>
                <a:latin typeface="Calibri" panose="020F0502020204030204" pitchFamily="34" charset="0"/>
                <a:ea typeface="Calibri" panose="020F0502020204030204" pitchFamily="34" charset="0"/>
                <a:cs typeface="Arial" panose="020B0604020202020204" pitchFamily="34" charset="0"/>
              </a:rPr>
              <a:t> SMP </a:t>
            </a:r>
            <a:r>
              <a:rPr lang="ar-SA" sz="1800" dirty="0">
                <a:effectLst/>
                <a:latin typeface="Calibri" panose="020F0502020204030204" pitchFamily="34" charset="0"/>
                <a:ea typeface="Calibri" panose="020F0502020204030204" pitchFamily="34" charset="0"/>
                <a:cs typeface="Arial" panose="020B0604020202020204" pitchFamily="34" charset="0"/>
              </a:rPr>
              <a:t>پشتیبانی می‌کنند، سعی می‌کنند از مهاجرت یک رشته از یک پردازنده به پردازنده دیگر اجتناب کنند و در عوض تلاش می‌کنند یک رشته را روی همان پردازنده اجرا کنند و از مزایای کش گرم بهره ببرند. این به عنوان تمایل پردازنده شناخته می‌شود</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lvl="0" indent="0" algn="r" defTabSz="914400" rtl="1" eaLnBrk="0" fontAlgn="base" latinLnBrk="0" hangingPunct="0">
              <a:lnSpc>
                <a:spcPct val="100000"/>
              </a:lnSpc>
              <a:spcBef>
                <a:spcPct val="30000"/>
              </a:spcBef>
              <a:spcAft>
                <a:spcPct val="0"/>
              </a:spcAft>
              <a:buClrTx/>
              <a:buSzTx/>
              <a:buFontTx/>
              <a:buNone/>
              <a:tabLst/>
              <a:defRPr/>
            </a:pPr>
            <a:r>
              <a:rPr lang="en-US" sz="2800" dirty="0"/>
              <a:t>Many systems provide both soft and hard affinity. For example, Linux implements soft affinity, but it also provides the sched </a:t>
            </a:r>
            <a:r>
              <a:rPr lang="en-US" sz="2800" dirty="0" err="1"/>
              <a:t>setaffinity</a:t>
            </a:r>
            <a:r>
              <a:rPr lang="en-US" sz="2800" dirty="0"/>
              <a:t>() system call, which supports hard affinity by allowing a thread to specify the set of CPUs on which it is eligible to run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altLang="en-US" dirty="0">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DE094DDD-260E-455D-8EB0-8BB12FEAE4E8}"/>
              </a:ext>
            </a:extLst>
          </p:cNvPr>
          <p:cNvSpPr>
            <a:spLocks noGrp="1" noRot="1" noChangeAspect="1" noChangeArrowheads="1" noTextEdit="1"/>
          </p:cNvSpPr>
          <p:nvPr>
            <p:ph type="sldImg"/>
          </p:nvPr>
        </p:nvSpPr>
        <p:spPr>
          <a:ln/>
        </p:spPr>
      </p:sp>
      <p:sp>
        <p:nvSpPr>
          <p:cNvPr id="83970" name="Rectangle 3">
            <a:extLst>
              <a:ext uri="{FF2B5EF4-FFF2-40B4-BE49-F238E27FC236}">
                <a16:creationId xmlns:a16="http://schemas.microsoft.com/office/drawing/2014/main" id="{02F1DB9E-007C-446E-AB01-7ED8075C47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05EA5329-089A-4360-AE7B-2DA62D3B762B}"/>
              </a:ext>
            </a:extLst>
          </p:cNvPr>
          <p:cNvSpPr>
            <a:spLocks noGrp="1" noRot="1" noChangeAspect="1" noChangeArrowheads="1" noTextEdit="1"/>
          </p:cNvSpPr>
          <p:nvPr>
            <p:ph type="sldImg"/>
          </p:nvPr>
        </p:nvSpPr>
        <p:spPr>
          <a:ln/>
        </p:spPr>
      </p:sp>
      <p:sp>
        <p:nvSpPr>
          <p:cNvPr id="86018" name="Rectangle 3">
            <a:extLst>
              <a:ext uri="{FF2B5EF4-FFF2-40B4-BE49-F238E27FC236}">
                <a16:creationId xmlns:a16="http://schemas.microsoft.com/office/drawing/2014/main" id="{0CF6B92D-B96A-44DC-95AA-8E6B6A60E5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B4D2F53A-EAE3-418A-BB66-6424E5A129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C970466-3449-4494-8D09-9CEF39776B3E}" type="slidenum">
              <a:rPr lang="en-US" altLang="en-US" smtClean="0">
                <a:latin typeface="Times New Roman" panose="02020603050405020304" pitchFamily="18" charset="0"/>
              </a:rPr>
              <a:pPr/>
              <a:t>51</a:t>
            </a:fld>
            <a:endParaRPr lang="en-US" altLang="en-US">
              <a:latin typeface="Times New Roman" panose="02020603050405020304" pitchFamily="18" charset="0"/>
            </a:endParaRPr>
          </a:p>
        </p:txBody>
      </p:sp>
      <p:sp>
        <p:nvSpPr>
          <p:cNvPr id="131074" name="Rectangle 2">
            <a:extLst>
              <a:ext uri="{FF2B5EF4-FFF2-40B4-BE49-F238E27FC236}">
                <a16:creationId xmlns:a16="http://schemas.microsoft.com/office/drawing/2014/main" id="{B822E183-1692-4D48-BA88-87F0B1822975}"/>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CA1A4E23-F289-4B51-A9B3-418DE56116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562686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EDA12628-4C86-479D-9171-1641D98D7B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C541504-7C9A-4526-994E-304A048D608D}" type="slidenum">
              <a:rPr lang="en-US" altLang="en-US" smtClean="0">
                <a:latin typeface="Times New Roman" panose="02020603050405020304" pitchFamily="18" charset="0"/>
              </a:rPr>
              <a:pPr/>
              <a:t>52</a:t>
            </a:fld>
            <a:endParaRPr lang="en-US" altLang="en-US">
              <a:latin typeface="Times New Roman" panose="02020603050405020304" pitchFamily="18" charset="0"/>
            </a:endParaRPr>
          </a:p>
        </p:txBody>
      </p:sp>
      <p:sp>
        <p:nvSpPr>
          <p:cNvPr id="133122" name="Rectangle 2">
            <a:extLst>
              <a:ext uri="{FF2B5EF4-FFF2-40B4-BE49-F238E27FC236}">
                <a16:creationId xmlns:a16="http://schemas.microsoft.com/office/drawing/2014/main" id="{13D5EBB1-DC43-4A05-9978-1A0E671EAC83}"/>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7653D829-07D7-4B63-8D2E-7CD44E1908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220369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437A72EC-432C-4C05-AF8F-5EBA2A9EC62C}"/>
              </a:ext>
            </a:extLst>
          </p:cNvPr>
          <p:cNvSpPr>
            <a:spLocks noGrp="1" noRot="1" noChangeAspect="1" noChangeArrowheads="1" noTextEdit="1"/>
          </p:cNvSpPr>
          <p:nvPr>
            <p:ph type="sldImg"/>
          </p:nvPr>
        </p:nvSpPr>
        <p:spPr>
          <a:ln/>
        </p:spPr>
      </p:sp>
      <p:sp>
        <p:nvSpPr>
          <p:cNvPr id="88066" name="Rectangle 3">
            <a:extLst>
              <a:ext uri="{FF2B5EF4-FFF2-40B4-BE49-F238E27FC236}">
                <a16:creationId xmlns:a16="http://schemas.microsoft.com/office/drawing/2014/main" id="{6BA80304-DFCF-44CB-B40E-CE4EDAC07C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405F6187-9AEA-4432-A06C-1C71DC9098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3A31E14-A3B9-4040-8D31-E2E402615F68}"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92AB0F5E-8A1E-4B4A-A2A0-FE71829D0E73}"/>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9A7828BA-2BF1-4802-82BB-DA5609DDA8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Interrupt latency refers to the period of time from the arrival of an interrupt at the CPU to the start of the routine that services the interrupt. When an interrupt occurs, the operating system must first complete the instruction it is executing and determine the type of interrupt that occurred. It must then save the state of the current process before servicing the interrupt using the specific </a:t>
            </a:r>
            <a:r>
              <a:rPr lang="en-US" b="1" dirty="0"/>
              <a:t>interrupt service routine (ISR). </a:t>
            </a:r>
            <a:r>
              <a:rPr lang="en-US" dirty="0"/>
              <a:t>The total time required to perform these tasks is the interrupt latency</a:t>
            </a:r>
          </a:p>
        </p:txBody>
      </p:sp>
      <p:sp>
        <p:nvSpPr>
          <p:cNvPr id="4" name="Slide Number Placeholder 3"/>
          <p:cNvSpPr>
            <a:spLocks noGrp="1"/>
          </p:cNvSpPr>
          <p:nvPr>
            <p:ph type="sldNum" sz="quarter" idx="5"/>
          </p:nvPr>
        </p:nvSpPr>
        <p:spPr/>
        <p:txBody>
          <a:bodyPr/>
          <a:lstStyle/>
          <a:p>
            <a:pPr>
              <a:defRPr/>
            </a:pPr>
            <a:fld id="{C9F949B7-291A-4420-9D9C-B1ABA67FB313}" type="slidenum">
              <a:rPr lang="en-US" altLang="x-none" smtClean="0"/>
              <a:pPr>
                <a:defRPr/>
              </a:pPr>
              <a:t>57</a:t>
            </a:fld>
            <a:endParaRPr lang="en-US" altLang="x-none"/>
          </a:p>
        </p:txBody>
      </p:sp>
    </p:spTree>
    <p:extLst>
      <p:ext uri="{BB962C8B-B14F-4D97-AF65-F5344CB8AC3E}">
        <p14:creationId xmlns:p14="http://schemas.microsoft.com/office/powerpoint/2010/main" val="23501362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E1F706CE-E2FD-455A-913B-ABCDDAF14B6D}"/>
              </a:ext>
            </a:extLst>
          </p:cNvPr>
          <p:cNvSpPr>
            <a:spLocks noGrp="1" noRot="1" noChangeAspect="1" noChangeArrowheads="1" noTextEdit="1"/>
          </p:cNvSpPr>
          <p:nvPr>
            <p:ph type="sldImg"/>
          </p:nvPr>
        </p:nvSpPr>
        <p:spPr>
          <a:ln/>
        </p:spPr>
      </p:sp>
      <p:sp>
        <p:nvSpPr>
          <p:cNvPr id="91138" name="Rectangle 3">
            <a:extLst>
              <a:ext uri="{FF2B5EF4-FFF2-40B4-BE49-F238E27FC236}">
                <a16:creationId xmlns:a16="http://schemas.microsoft.com/office/drawing/2014/main" id="{8C4D5169-BD41-41A8-A7DA-5865D7BE05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ar-SA" sz="1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پیش‌گرفتن</a:t>
            </a:r>
            <a:r>
              <a:rPr lang="en-US" sz="1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r>
              <a:rPr lang="en-US" altLang="en-US" dirty="0" err="1"/>
              <a:t>Preempti</a:t>
            </a:r>
            <a:endParaRPr lang="fa-IR" altLang="en-US" dirty="0"/>
          </a:p>
          <a:p>
            <a:r>
              <a:rPr lang="en-US" dirty="0"/>
              <a:t>e diagram the makeup of dispatch latency. The </a:t>
            </a:r>
            <a:r>
              <a:rPr lang="en-US" dirty="0" err="1"/>
              <a:t>conflic</a:t>
            </a:r>
            <a:r>
              <a:rPr lang="en-US" dirty="0"/>
              <a:t> phase of dispatch latency has two components: 1. Preemption of any process running in the kernel 2. Release by low-priority processes of resources needed by a high-priority </a:t>
            </a:r>
            <a:r>
              <a:rPr lang="en-US" dirty="0" err="1"/>
              <a:t>process</a:t>
            </a:r>
            <a:r>
              <a:rPr lang="en-US" altLang="en-US" dirty="0" err="1"/>
              <a:t>on</a:t>
            </a:r>
            <a:endParaRPr lang="fa-IR" altLang="en-US" dirty="0"/>
          </a:p>
          <a:p>
            <a:r>
              <a:rPr lang="en-US" dirty="0"/>
              <a:t>Following the conflict phase, the dispatch phase schedules the high-priority process onto an available CPU</a:t>
            </a:r>
            <a:endParaRPr lang="en-US" altLang="en-US" dirty="0">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1594E555-7502-473E-ADC7-7EEEF1FEF84C}"/>
              </a:ext>
            </a:extLst>
          </p:cNvPr>
          <p:cNvSpPr>
            <a:spLocks noGrp="1" noRot="1" noChangeAspect="1" noChangeArrowheads="1" noTextEdit="1"/>
          </p:cNvSpPr>
          <p:nvPr>
            <p:ph type="sldImg"/>
          </p:nvPr>
        </p:nvSpPr>
        <p:spPr>
          <a:ln/>
        </p:spPr>
      </p:sp>
      <p:sp>
        <p:nvSpPr>
          <p:cNvPr id="93186" name="Rectangle 3">
            <a:extLst>
              <a:ext uri="{FF2B5EF4-FFF2-40B4-BE49-F238E27FC236}">
                <a16:creationId xmlns:a16="http://schemas.microsoft.com/office/drawing/2014/main" id="{9969F21B-0452-4DCB-967A-6DE887A0EE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processes are considered periodic. That is, they require the CPU </a:t>
            </a:r>
            <a:r>
              <a:rPr lang="en-US" b="1" dirty="0"/>
              <a:t>at constant intervals </a:t>
            </a:r>
            <a:r>
              <a:rPr lang="en-US" dirty="0"/>
              <a:t>(periods). Once a periodic process has acquired the CPU, it has a fixed processing time t, a deadline d by which it must be serviced by the CPU, and a </a:t>
            </a:r>
            <a:r>
              <a:rPr lang="en-US" b="1" dirty="0"/>
              <a:t>period p. </a:t>
            </a:r>
            <a:r>
              <a:rPr lang="en-US" dirty="0"/>
              <a:t>The relationship of the processing time (t), the deadline (d), and the period (p) can be expressed as </a:t>
            </a:r>
            <a:r>
              <a:rPr lang="en-US" b="1" dirty="0"/>
              <a:t>0 ≤ t ≤ d ≤ p.</a:t>
            </a:r>
            <a:r>
              <a:rPr lang="en-US" dirty="0"/>
              <a:t> The rate of a periodic task is 1∕p. Figure 5.20 illustrates the execution of a periodic process over time.</a:t>
            </a:r>
            <a:endParaRPr lang="en-US" altLang="en-US" dirty="0">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33CE3CE7-AC06-40D5-9C70-89C27A609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844920-4587-41BB-A3CA-8E6E52C99E12}"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
        <p:nvSpPr>
          <p:cNvPr id="95234" name="Rectangle 2">
            <a:extLst>
              <a:ext uri="{FF2B5EF4-FFF2-40B4-BE49-F238E27FC236}">
                <a16:creationId xmlns:a16="http://schemas.microsoft.com/office/drawing/2014/main" id="{655DDA23-9478-4C39-A9F1-CD239EFF6C6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8C147644-C431-442F-B8E3-9F9A97EEB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33CE3CE7-AC06-40D5-9C70-89C27A609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844920-4587-41BB-A3CA-8E6E52C99E12}" type="slidenum">
              <a:rPr lang="en-US" altLang="en-US" smtClean="0">
                <a:latin typeface="Times New Roman" panose="02020603050405020304" pitchFamily="18" charset="0"/>
              </a:rPr>
              <a:pPr/>
              <a:t>61</a:t>
            </a:fld>
            <a:endParaRPr lang="en-US" altLang="en-US">
              <a:latin typeface="Times New Roman" panose="02020603050405020304" pitchFamily="18" charset="0"/>
            </a:endParaRPr>
          </a:p>
        </p:txBody>
      </p:sp>
      <p:sp>
        <p:nvSpPr>
          <p:cNvPr id="95234" name="Rectangle 2">
            <a:extLst>
              <a:ext uri="{FF2B5EF4-FFF2-40B4-BE49-F238E27FC236}">
                <a16:creationId xmlns:a16="http://schemas.microsoft.com/office/drawing/2014/main" id="{655DDA23-9478-4C39-A9F1-CD239EFF6C6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8C147644-C431-442F-B8E3-9F9A97EEB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931436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8ABEC3AB-CB2F-422A-96FE-FE682CC7E9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6247B14-7B30-4914-8493-770C5D0217D9}" type="slidenum">
              <a:rPr lang="en-US" altLang="en-US" smtClean="0">
                <a:latin typeface="Times New Roman" panose="02020603050405020304" pitchFamily="18" charset="0"/>
              </a:rPr>
              <a:pPr/>
              <a:t>62</a:t>
            </a:fld>
            <a:endParaRPr lang="en-US" altLang="en-US">
              <a:latin typeface="Times New Roman" panose="02020603050405020304" pitchFamily="18" charset="0"/>
            </a:endParaRPr>
          </a:p>
        </p:txBody>
      </p:sp>
      <p:sp>
        <p:nvSpPr>
          <p:cNvPr id="99330" name="Rectangle 2">
            <a:extLst>
              <a:ext uri="{FF2B5EF4-FFF2-40B4-BE49-F238E27FC236}">
                <a16:creationId xmlns:a16="http://schemas.microsoft.com/office/drawing/2014/main" id="{C8100621-F24D-4E56-8558-0B896D93F8E1}"/>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E63E4EC3-C621-41A8-B24D-8BB333340A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42544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6F281DE9-7498-4090-B348-71231F97FD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A0BAF53-828A-49F4-8077-26BB561564F9}" type="slidenum">
              <a:rPr lang="en-US" altLang="en-US" smtClean="0">
                <a:latin typeface="Times New Roman" panose="02020603050405020304" pitchFamily="18" charset="0"/>
              </a:rPr>
              <a:pPr/>
              <a:t>63</a:t>
            </a:fld>
            <a:endParaRPr lang="en-US" altLang="en-US">
              <a:latin typeface="Times New Roman" panose="02020603050405020304" pitchFamily="18" charset="0"/>
            </a:endParaRPr>
          </a:p>
        </p:txBody>
      </p:sp>
      <p:sp>
        <p:nvSpPr>
          <p:cNvPr id="101378" name="Rectangle 2">
            <a:extLst>
              <a:ext uri="{FF2B5EF4-FFF2-40B4-BE49-F238E27FC236}">
                <a16:creationId xmlns:a16="http://schemas.microsoft.com/office/drawing/2014/main" id="{6B68C51B-7F25-49DC-8F26-B5ECF0C025BA}"/>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5863E4C-7BE6-4289-9CB8-26E477DE0E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D8A4CFDB-1B15-4236-A42E-7505D8A498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6628204-E272-49CF-9F32-BF3F333C9D84}" type="slidenum">
              <a:rPr lang="en-US" altLang="en-US" smtClean="0">
                <a:latin typeface="Times New Roman" panose="02020603050405020304" pitchFamily="18" charset="0"/>
              </a:rPr>
              <a:pPr/>
              <a:t>64</a:t>
            </a:fld>
            <a:endParaRPr lang="en-US" altLang="en-US">
              <a:latin typeface="Times New Roman" panose="02020603050405020304" pitchFamily="18" charset="0"/>
            </a:endParaRPr>
          </a:p>
        </p:txBody>
      </p:sp>
      <p:sp>
        <p:nvSpPr>
          <p:cNvPr id="103426" name="Rectangle 2">
            <a:extLst>
              <a:ext uri="{FF2B5EF4-FFF2-40B4-BE49-F238E27FC236}">
                <a16:creationId xmlns:a16="http://schemas.microsoft.com/office/drawing/2014/main" id="{C0102936-7E09-430D-892F-94CD298AAA3D}"/>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24DB5797-0DCA-4C75-9E95-296E5A8A24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374C7EC4-F5B4-44B3-B62A-A28A21B6FE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E3D624F-2319-4971-BD9E-DD1BA8AA2210}" type="slidenum">
              <a:rPr lang="en-US" altLang="en-US" smtClean="0">
                <a:latin typeface="Times New Roman" panose="02020603050405020304" pitchFamily="18" charset="0"/>
              </a:rPr>
              <a:pPr/>
              <a:t>65</a:t>
            </a:fld>
            <a:endParaRPr lang="en-US" altLang="en-US">
              <a:latin typeface="Times New Roman" panose="02020603050405020304" pitchFamily="18" charset="0"/>
            </a:endParaRPr>
          </a:p>
        </p:txBody>
      </p:sp>
      <p:sp>
        <p:nvSpPr>
          <p:cNvPr id="105474" name="Rectangle 2">
            <a:extLst>
              <a:ext uri="{FF2B5EF4-FFF2-40B4-BE49-F238E27FC236}">
                <a16:creationId xmlns:a16="http://schemas.microsoft.com/office/drawing/2014/main" id="{AF7E44E0-A93B-4500-931E-F814DE1DA12D}"/>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A4368273-6DBC-4628-8DEB-11600A203A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62FCB5DA-A3EA-4F94-870C-C18A20A4CC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DA7A980-1C06-4A44-B4F7-1A8E4D6C7491}" type="slidenum">
              <a:rPr lang="en-US" altLang="en-US" smtClean="0">
                <a:latin typeface="Times New Roman" panose="02020603050405020304" pitchFamily="18" charset="0"/>
              </a:rPr>
              <a:pPr/>
              <a:t>66</a:t>
            </a:fld>
            <a:endParaRPr lang="en-US" altLang="en-US">
              <a:latin typeface="Times New Roman" panose="02020603050405020304" pitchFamily="18" charset="0"/>
            </a:endParaRPr>
          </a:p>
        </p:txBody>
      </p:sp>
      <p:sp>
        <p:nvSpPr>
          <p:cNvPr id="107522" name="Rectangle 2">
            <a:extLst>
              <a:ext uri="{FF2B5EF4-FFF2-40B4-BE49-F238E27FC236}">
                <a16:creationId xmlns:a16="http://schemas.microsoft.com/office/drawing/2014/main" id="{15C739DA-0C35-42A2-B92D-D03C6D99E8A4}"/>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97F686E3-9FAA-4D73-BB67-E0221D7B3C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1DCCDE05-0681-4707-90EF-7D1EEA3E3A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1F39FF-FF4B-4DB5-A12B-99992D735DF8}"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
        <p:nvSpPr>
          <p:cNvPr id="14338" name="Rectangle 2">
            <a:extLst>
              <a:ext uri="{FF2B5EF4-FFF2-40B4-BE49-F238E27FC236}">
                <a16:creationId xmlns:a16="http://schemas.microsoft.com/office/drawing/2014/main" id="{F0E0EA84-2041-4AE8-806B-3AAE9F7A038C}"/>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1DC70842-3A74-4598-A4CA-0474C81F1B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lang="ar-SA" sz="1800" dirty="0">
                <a:effectLst/>
                <a:latin typeface="Calibri" panose="020F0502020204030204" pitchFamily="34" charset="0"/>
                <a:ea typeface="Calibri" panose="020F0502020204030204" pitchFamily="34" charset="0"/>
                <a:cs typeface="Arial" panose="020B0604020202020204" pitchFamily="34" charset="0"/>
              </a:rPr>
              <a:t>مدت زمان وقفه های</a:t>
            </a:r>
            <a:r>
              <a:rPr lang="en-US" sz="1800" dirty="0">
                <a:effectLst/>
                <a:latin typeface="Calibri" panose="020F0502020204030204" pitchFamily="34" charset="0"/>
                <a:ea typeface="Calibri" panose="020F0502020204030204" pitchFamily="34" charset="0"/>
                <a:cs typeface="Arial" panose="020B0604020202020204" pitchFamily="34" charset="0"/>
              </a:rPr>
              <a:t> CPU </a:t>
            </a:r>
            <a:r>
              <a:rPr lang="ar-SA" sz="1800" dirty="0">
                <a:effectLst/>
                <a:latin typeface="Calibri" panose="020F0502020204030204" pitchFamily="34" charset="0"/>
                <a:ea typeface="Calibri" panose="020F0502020204030204" pitchFamily="34" charset="0"/>
                <a:cs typeface="Arial" panose="020B0604020202020204" pitchFamily="34" charset="0"/>
              </a:rPr>
              <a:t>به طور گسترده اندازه گیری شده است. اگرچه آنها از فرآیند به فرآیند و از رایانه به رایانه دیگر بسیار متفاوت هستند، اما تمایل دارند یک منحنی فرکانس مشابه آنچه در شکل 5.2 نشان داده شده است داشته باشند. این منحنی به طور کلی به صورت نمایی یا هایپرنمایی با تعداد زیادی وقفه</a:t>
            </a:r>
            <a:r>
              <a:rPr lang="en-US" sz="1800" dirty="0">
                <a:effectLst/>
                <a:latin typeface="Calibri" panose="020F0502020204030204" pitchFamily="34" charset="0"/>
                <a:ea typeface="Calibri" panose="020F0502020204030204" pitchFamily="34" charset="0"/>
                <a:cs typeface="Arial" panose="020B0604020202020204" pitchFamily="34" charset="0"/>
              </a:rPr>
              <a:t> CPU </a:t>
            </a:r>
            <a:r>
              <a:rPr lang="ar-SA" sz="1800" dirty="0">
                <a:effectLst/>
                <a:latin typeface="Calibri" panose="020F0502020204030204" pitchFamily="34" charset="0"/>
                <a:ea typeface="Calibri" panose="020F0502020204030204" pitchFamily="34" charset="0"/>
                <a:cs typeface="Arial" panose="020B0604020202020204" pitchFamily="34" charset="0"/>
              </a:rPr>
              <a:t>کوتاه و تعداد کمی وقفه</a:t>
            </a:r>
            <a:r>
              <a:rPr lang="en-US" sz="1800" dirty="0">
                <a:effectLst/>
                <a:latin typeface="Calibri" panose="020F0502020204030204" pitchFamily="34" charset="0"/>
                <a:ea typeface="Calibri" panose="020F0502020204030204" pitchFamily="34" charset="0"/>
                <a:cs typeface="Arial" panose="020B0604020202020204" pitchFamily="34" charset="0"/>
              </a:rPr>
              <a:t> CPU </a:t>
            </a:r>
            <a:r>
              <a:rPr lang="ar-SA" sz="1800" dirty="0">
                <a:effectLst/>
                <a:latin typeface="Calibri" panose="020F0502020204030204" pitchFamily="34" charset="0"/>
                <a:ea typeface="Calibri" panose="020F0502020204030204" pitchFamily="34" charset="0"/>
                <a:cs typeface="Arial" panose="020B0604020202020204" pitchFamily="34" charset="0"/>
              </a:rPr>
              <a:t>طولانی مشخص می شود. یک برنامه وابسته به</a:t>
            </a:r>
            <a:r>
              <a:rPr lang="en-US" sz="1800" dirty="0">
                <a:effectLst/>
                <a:latin typeface="Calibri" panose="020F0502020204030204" pitchFamily="34" charset="0"/>
                <a:ea typeface="Calibri" panose="020F0502020204030204" pitchFamily="34" charset="0"/>
                <a:cs typeface="Arial" panose="020B0604020202020204" pitchFamily="34" charset="0"/>
              </a:rPr>
              <a:t> I/O </a:t>
            </a:r>
            <a:r>
              <a:rPr lang="ar-SA" sz="1800" dirty="0">
                <a:effectLst/>
                <a:latin typeface="Calibri" panose="020F0502020204030204" pitchFamily="34" charset="0"/>
                <a:ea typeface="Calibri" panose="020F0502020204030204" pitchFamily="34" charset="0"/>
                <a:cs typeface="Arial" panose="020B0604020202020204" pitchFamily="34" charset="0"/>
              </a:rPr>
              <a:t>معمولا وقفه های</a:t>
            </a:r>
            <a:r>
              <a:rPr lang="en-US" sz="1800" dirty="0">
                <a:effectLst/>
                <a:latin typeface="Calibri" panose="020F0502020204030204" pitchFamily="34" charset="0"/>
                <a:ea typeface="Calibri" panose="020F0502020204030204" pitchFamily="34" charset="0"/>
                <a:cs typeface="Arial" panose="020B0604020202020204" pitchFamily="34" charset="0"/>
              </a:rPr>
              <a:t> CPU </a:t>
            </a:r>
            <a:r>
              <a:rPr lang="ar-SA" sz="1800" dirty="0">
                <a:effectLst/>
                <a:latin typeface="Calibri" panose="020F0502020204030204" pitchFamily="34" charset="0"/>
                <a:ea typeface="Calibri" panose="020F0502020204030204" pitchFamily="34" charset="0"/>
                <a:cs typeface="Arial" panose="020B0604020202020204" pitchFamily="34" charset="0"/>
              </a:rPr>
              <a:t>کوتاه زیادی دارد. یک برنامه وابسته به</a:t>
            </a:r>
            <a:r>
              <a:rPr lang="en-US" sz="1800" dirty="0">
                <a:effectLst/>
                <a:latin typeface="Calibri" panose="020F0502020204030204" pitchFamily="34" charset="0"/>
                <a:ea typeface="Calibri" panose="020F0502020204030204" pitchFamily="34" charset="0"/>
                <a:cs typeface="Arial" panose="020B0604020202020204" pitchFamily="34" charset="0"/>
              </a:rPr>
              <a:t> CPU </a:t>
            </a:r>
            <a:r>
              <a:rPr lang="ar-SA" sz="1800" dirty="0">
                <a:effectLst/>
                <a:latin typeface="Calibri" panose="020F0502020204030204" pitchFamily="34" charset="0"/>
                <a:ea typeface="Calibri" panose="020F0502020204030204" pitchFamily="34" charset="0"/>
                <a:cs typeface="Arial" panose="020B0604020202020204" pitchFamily="34" charset="0"/>
              </a:rPr>
              <a:t>ممکن است چند وقفه</a:t>
            </a:r>
            <a:r>
              <a:rPr lang="en-US" sz="1800" dirty="0">
                <a:effectLst/>
                <a:latin typeface="Calibri" panose="020F0502020204030204" pitchFamily="34" charset="0"/>
                <a:ea typeface="Calibri" panose="020F0502020204030204" pitchFamily="34" charset="0"/>
                <a:cs typeface="Arial" panose="020B0604020202020204" pitchFamily="34" charset="0"/>
              </a:rPr>
              <a:t> CPU </a:t>
            </a:r>
            <a:r>
              <a:rPr lang="ar-SA" sz="1800" dirty="0">
                <a:effectLst/>
                <a:latin typeface="Calibri" panose="020F0502020204030204" pitchFamily="34" charset="0"/>
                <a:ea typeface="Calibri" panose="020F0502020204030204" pitchFamily="34" charset="0"/>
                <a:cs typeface="Arial" panose="020B0604020202020204" pitchFamily="34" charset="0"/>
              </a:rPr>
              <a:t>طولانی داشته باشد. این توزیع می تواند هنگام پیاده سازی یک الگوریتم زمان بندی</a:t>
            </a:r>
            <a:r>
              <a:rPr lang="en-US" sz="1800" dirty="0">
                <a:effectLst/>
                <a:latin typeface="Calibri" panose="020F0502020204030204" pitchFamily="34" charset="0"/>
                <a:ea typeface="Calibri" panose="020F0502020204030204" pitchFamily="34" charset="0"/>
                <a:cs typeface="Arial" panose="020B0604020202020204" pitchFamily="34" charset="0"/>
              </a:rPr>
              <a:t> CPU </a:t>
            </a:r>
            <a:r>
              <a:rPr lang="ar-SA" sz="1800" dirty="0">
                <a:effectLst/>
                <a:latin typeface="Calibri" panose="020F0502020204030204" pitchFamily="34" charset="0"/>
                <a:ea typeface="Calibri" panose="020F0502020204030204" pitchFamily="34" charset="0"/>
                <a:cs typeface="Arial" panose="020B0604020202020204" pitchFamily="34" charset="0"/>
              </a:rPr>
              <a:t>مهم باشد</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algn="r" rtl="1"/>
            <a:endParaRPr lang="en-US" altLang="en-US" dirty="0">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0ED619BB-69AA-4187-8508-5C6D20F5F3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EC6BA39-A472-4B3B-A7DF-4F396B3C17E7}" type="slidenum">
              <a:rPr lang="en-US" altLang="en-US" smtClean="0">
                <a:latin typeface="Times New Roman" panose="02020603050405020304" pitchFamily="18" charset="0"/>
              </a:rPr>
              <a:pPr/>
              <a:t>67</a:t>
            </a:fld>
            <a:endParaRPr lang="en-US" altLang="en-US">
              <a:latin typeface="Times New Roman" panose="02020603050405020304" pitchFamily="18" charset="0"/>
            </a:endParaRPr>
          </a:p>
        </p:txBody>
      </p:sp>
      <p:sp>
        <p:nvSpPr>
          <p:cNvPr id="109570" name="Rectangle 2">
            <a:extLst>
              <a:ext uri="{FF2B5EF4-FFF2-40B4-BE49-F238E27FC236}">
                <a16:creationId xmlns:a16="http://schemas.microsoft.com/office/drawing/2014/main" id="{F413F31A-C6FC-4BAD-849E-A6DB77768434}"/>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0D3B88A5-CEE8-40BD-9808-2CDA6AB3D4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DAC8869F-FF99-4234-BF9F-6981A2322E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8F9C382-E9CB-4121-9295-821692F9295E}" type="slidenum">
              <a:rPr lang="en-US" altLang="en-US" smtClean="0">
                <a:latin typeface="Times New Roman" panose="02020603050405020304" pitchFamily="18" charset="0"/>
              </a:rPr>
              <a:pPr/>
              <a:t>68</a:t>
            </a:fld>
            <a:endParaRPr lang="en-US" altLang="en-US">
              <a:latin typeface="Times New Roman" panose="02020603050405020304" pitchFamily="18" charset="0"/>
            </a:endParaRPr>
          </a:p>
        </p:txBody>
      </p:sp>
      <p:sp>
        <p:nvSpPr>
          <p:cNvPr id="111618" name="Rectangle 2">
            <a:extLst>
              <a:ext uri="{FF2B5EF4-FFF2-40B4-BE49-F238E27FC236}">
                <a16:creationId xmlns:a16="http://schemas.microsoft.com/office/drawing/2014/main" id="{F4B9B201-551A-4715-A46B-58B15F548286}"/>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425B08B2-27C5-4BFD-AF86-464934684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2791A9A1-933F-48E4-A663-A9A44F3842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144CDA-524B-42CB-B6A8-1F82635CA2A0}" type="slidenum">
              <a:rPr lang="en-US" altLang="en-US" smtClean="0">
                <a:latin typeface="Times New Roman" panose="02020603050405020304" pitchFamily="18" charset="0"/>
              </a:rPr>
              <a:pPr/>
              <a:t>69</a:t>
            </a:fld>
            <a:endParaRPr lang="en-US" altLang="en-US">
              <a:latin typeface="Times New Roman" panose="02020603050405020304" pitchFamily="18" charset="0"/>
            </a:endParaRPr>
          </a:p>
        </p:txBody>
      </p:sp>
      <p:sp>
        <p:nvSpPr>
          <p:cNvPr id="113666" name="Rectangle 2">
            <a:extLst>
              <a:ext uri="{FF2B5EF4-FFF2-40B4-BE49-F238E27FC236}">
                <a16:creationId xmlns:a16="http://schemas.microsoft.com/office/drawing/2014/main" id="{22B584FC-47BF-4329-A73D-AE03445B463A}"/>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0EF88E9A-5692-479E-86D8-D453385FB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917002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2791A9A1-933F-48E4-A663-A9A44F3842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144CDA-524B-42CB-B6A8-1F82635CA2A0}" type="slidenum">
              <a:rPr lang="en-US" altLang="en-US" smtClean="0">
                <a:latin typeface="Times New Roman" panose="02020603050405020304" pitchFamily="18" charset="0"/>
              </a:rPr>
              <a:pPr/>
              <a:t>70</a:t>
            </a:fld>
            <a:endParaRPr lang="en-US" altLang="en-US">
              <a:latin typeface="Times New Roman" panose="02020603050405020304" pitchFamily="18" charset="0"/>
            </a:endParaRPr>
          </a:p>
        </p:txBody>
      </p:sp>
      <p:sp>
        <p:nvSpPr>
          <p:cNvPr id="113666" name="Rectangle 2">
            <a:extLst>
              <a:ext uri="{FF2B5EF4-FFF2-40B4-BE49-F238E27FC236}">
                <a16:creationId xmlns:a16="http://schemas.microsoft.com/office/drawing/2014/main" id="{22B584FC-47BF-4329-A73D-AE03445B463A}"/>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0EF88E9A-5692-479E-86D8-D453385FB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04233C27-8849-4252-91D2-6553BF31EC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3033E44-AE0A-43BF-A520-184D3757D382}" type="slidenum">
              <a:rPr lang="en-US" altLang="en-US" smtClean="0">
                <a:latin typeface="Times New Roman" panose="02020603050405020304" pitchFamily="18" charset="0"/>
              </a:rPr>
              <a:pPr/>
              <a:t>71</a:t>
            </a:fld>
            <a:endParaRPr lang="en-US" altLang="en-US">
              <a:latin typeface="Times New Roman" panose="02020603050405020304" pitchFamily="18" charset="0"/>
            </a:endParaRPr>
          </a:p>
        </p:txBody>
      </p:sp>
      <p:sp>
        <p:nvSpPr>
          <p:cNvPr id="115714" name="Rectangle 2">
            <a:extLst>
              <a:ext uri="{FF2B5EF4-FFF2-40B4-BE49-F238E27FC236}">
                <a16:creationId xmlns:a16="http://schemas.microsoft.com/office/drawing/2014/main" id="{A615ED96-D2E9-4926-A603-58BB15867773}"/>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17D404A4-62DB-49DD-A17D-967D6DD89A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3F17DCC5-0162-4C65-A6B7-1F3634D87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9309D8D-5C8E-47B5-B76C-995FF4B425D8}" type="slidenum">
              <a:rPr lang="en-US" altLang="en-US" smtClean="0">
                <a:latin typeface="Times New Roman" panose="02020603050405020304" pitchFamily="18" charset="0"/>
              </a:rPr>
              <a:pPr/>
              <a:t>76</a:t>
            </a:fld>
            <a:endParaRPr lang="en-US" altLang="en-US">
              <a:latin typeface="Times New Roman" panose="02020603050405020304" pitchFamily="18" charset="0"/>
            </a:endParaRPr>
          </a:p>
        </p:txBody>
      </p:sp>
      <p:sp>
        <p:nvSpPr>
          <p:cNvPr id="122882" name="Rectangle 2">
            <a:extLst>
              <a:ext uri="{FF2B5EF4-FFF2-40B4-BE49-F238E27FC236}">
                <a16:creationId xmlns:a16="http://schemas.microsoft.com/office/drawing/2014/main" id="{A6EEBBBF-E4B7-44BF-8D3E-4E75A9CF28A7}"/>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3DF1B668-5AF4-487A-B6A0-0D84D219C7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ts val="2625"/>
              </a:lnSpc>
              <a:spcBef>
                <a:spcPts val="0"/>
              </a:spcBef>
              <a:spcAft>
                <a:spcPts val="0"/>
              </a:spcAf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اولویت هر رشته بر اساس دو عامل تعیین می شود: </a:t>
            </a: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کلاس اولویت</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آن و </a:t>
            </a: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اولویت نسبی</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آن در درون آن کلاس.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ردیف بالا</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ی شکل، کلاس های مختلف اولویت را نشان می دهد.</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ستون سمت چپ</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حاوی لیست اولویت های نسبی است.</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2625"/>
              </a:lnSpc>
              <a:spcBef>
                <a:spcPts val="0"/>
              </a:spcBef>
              <a:spcAft>
                <a:spcPts val="0"/>
              </a:spcAf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به عنوان مثال، اگر یک رشته متعلق به </a:t>
            </a: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کلاس اولویت بالاتر از حد نرمال</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باشد و دارای اولویت نسبی </a:t>
            </a: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نرمال</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باشد، اولویت عددی آن </a:t>
            </a:r>
            <a:r>
              <a:rPr lang="fa-IR"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۱۰</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خواهد بود.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2625"/>
              </a:lnSpc>
              <a:spcBef>
                <a:spcPts val="0"/>
              </a:spcBef>
              <a:spcAft>
                <a:spcPts val="0"/>
              </a:spcAf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همچنین هر رشته دارای یک </a:t>
            </a: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اولویت پایه</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است که مقداری در محدوده اختصاص داده شده به کلاس آن است. به طور پیش فرض، اولویت پایه همان اولویت نسبی </a:t>
            </a: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نرمال</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برای آن کلاس است. اولویت های پایه برای هر کلاس به شرح زیر است: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کلاس اولویت زمان واقعی</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 </a:t>
            </a:r>
            <a:r>
              <a:rPr lang="fa-IR"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۲۴</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کلاس اولویت بالا</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 </a:t>
            </a:r>
            <a:r>
              <a:rPr lang="fa-IR"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۱۳</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کلاس اولویت بالاتر از حد نرمال</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 </a:t>
            </a:r>
            <a:r>
              <a:rPr lang="fa-IR"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۱۰</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کلاس اولویت نرمال</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 </a:t>
            </a:r>
            <a:r>
              <a:rPr lang="fa-IR"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۸</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endParaRPr lang="en-US" altLang="en-US" dirty="0">
              <a:latin typeface="Times New Roman" panose="02020603050405020304"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a:extLst>
              <a:ext uri="{FF2B5EF4-FFF2-40B4-BE49-F238E27FC236}">
                <a16:creationId xmlns:a16="http://schemas.microsoft.com/office/drawing/2014/main" id="{A350F77D-618E-4516-9F52-3197275158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0EA1C6A-8A64-43BB-91B2-5F5909240046}" type="slidenum">
              <a:rPr lang="en-US" altLang="en-US" smtClean="0">
                <a:latin typeface="Times New Roman" panose="02020603050405020304" pitchFamily="18" charset="0"/>
              </a:rPr>
              <a:pPr/>
              <a:t>78</a:t>
            </a:fld>
            <a:endParaRPr lang="en-US" altLang="en-US">
              <a:latin typeface="Times New Roman" panose="02020603050405020304" pitchFamily="18" charset="0"/>
            </a:endParaRPr>
          </a:p>
        </p:txBody>
      </p:sp>
      <p:sp>
        <p:nvSpPr>
          <p:cNvPr id="138242" name="Rectangle 2">
            <a:extLst>
              <a:ext uri="{FF2B5EF4-FFF2-40B4-BE49-F238E27FC236}">
                <a16:creationId xmlns:a16="http://schemas.microsoft.com/office/drawing/2014/main" id="{6A5F7160-2558-4837-96D7-957DDEA6B04D}"/>
              </a:ext>
            </a:extLst>
          </p:cNvPr>
          <p:cNvSpPr>
            <a:spLocks noGrp="1" noRot="1" noChangeAspect="1" noChangeArrowheads="1" noTextEdit="1"/>
          </p:cNvSpPr>
          <p:nvPr>
            <p:ph type="sldImg"/>
          </p:nvPr>
        </p:nvSpPr>
        <p:spPr>
          <a:ln/>
        </p:spPr>
      </p:sp>
      <p:sp>
        <p:nvSpPr>
          <p:cNvPr id="138243" name="Rectangle 3">
            <a:extLst>
              <a:ext uri="{FF2B5EF4-FFF2-40B4-BE49-F238E27FC236}">
                <a16:creationId xmlns:a16="http://schemas.microsoft.com/office/drawing/2014/main" id="{84B2144B-1F9A-405F-AA84-7C73138F26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a:extLst>
              <a:ext uri="{FF2B5EF4-FFF2-40B4-BE49-F238E27FC236}">
                <a16:creationId xmlns:a16="http://schemas.microsoft.com/office/drawing/2014/main" id="{51B6C076-F21F-4CA5-822D-C9D69050FB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8EB864C-7330-4E1B-A037-7D79409E01F4}" type="slidenum">
              <a:rPr lang="en-US" altLang="en-US" smtClean="0">
                <a:latin typeface="Times New Roman" panose="02020603050405020304" pitchFamily="18" charset="0"/>
              </a:rPr>
              <a:pPr/>
              <a:t>80</a:t>
            </a:fld>
            <a:endParaRPr lang="en-US" altLang="en-US">
              <a:latin typeface="Times New Roman" panose="02020603050405020304" pitchFamily="18" charset="0"/>
            </a:endParaRPr>
          </a:p>
        </p:txBody>
      </p:sp>
      <p:sp>
        <p:nvSpPr>
          <p:cNvPr id="141314" name="Rectangle 2">
            <a:extLst>
              <a:ext uri="{FF2B5EF4-FFF2-40B4-BE49-F238E27FC236}">
                <a16:creationId xmlns:a16="http://schemas.microsoft.com/office/drawing/2014/main" id="{5F4496CA-0A38-4ECE-A790-5883B82226E7}"/>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9685A671-4583-4556-B3BD-CB96D62C92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D45BD6AA-AA62-40DB-8F69-01F08437FC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58947FA-5160-4BA9-85D0-928B39E24C9E}" type="slidenum">
              <a:rPr lang="en-US" altLang="en-US" smtClean="0">
                <a:latin typeface="Times New Roman" panose="02020603050405020304" pitchFamily="18" charset="0"/>
              </a:rPr>
              <a:pPr/>
              <a:t>81</a:t>
            </a:fld>
            <a:endParaRPr lang="en-US" altLang="en-US">
              <a:latin typeface="Times New Roman" panose="02020603050405020304" pitchFamily="18" charset="0"/>
            </a:endParaRPr>
          </a:p>
        </p:txBody>
      </p:sp>
      <p:sp>
        <p:nvSpPr>
          <p:cNvPr id="62466" name="Rectangle 2">
            <a:extLst>
              <a:ext uri="{FF2B5EF4-FFF2-40B4-BE49-F238E27FC236}">
                <a16:creationId xmlns:a16="http://schemas.microsoft.com/office/drawing/2014/main" id="{499FCC36-49F5-4AC9-B366-1E5304ED0614}"/>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86675AAA-4A00-4B97-B2FA-3C42BBC865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ts val="2625"/>
              </a:lnSpc>
              <a:spcBef>
                <a:spcPts val="1500"/>
              </a:spcBef>
              <a:spcAft>
                <a:spcPts val="1500"/>
              </a:spcAft>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در سیستم‌هایی که مدل‌های چند به یک (بخش </a:t>
            </a:r>
            <a:r>
              <a:rPr lang="fa-IR"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۴.۳.۱)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و چند به چند (بخش </a:t>
            </a:r>
            <a:r>
              <a:rPr lang="fa-IR"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۴.۳.۳)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را پیاده‌سازی می‌کنند، کتابخانه نخ‌ها، نخ‌های سطح کاربر را برای اجرا روی یک </a:t>
            </a:r>
            <a:r>
              <a:rPr lang="en-US" sz="1800" dirty="0">
                <a:solidFill>
                  <a:srgbClr val="1F1F1F"/>
                </a:solidFill>
                <a:effectLst/>
                <a:latin typeface="Arial" panose="020B0604020202020204" pitchFamily="34" charset="0"/>
                <a:ea typeface="Times New Roman" panose="02020603050405020304" pitchFamily="18" charset="0"/>
              </a:rPr>
              <a:t>LWP</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در دسترس زمان‌بندی می‌کند.</a:t>
            </a:r>
            <a:endParaRPr lang="en-US"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gn="r" rtl="1">
              <a:lnSpc>
                <a:spcPts val="2625"/>
              </a:lnSpc>
              <a:spcBef>
                <a:spcPts val="1500"/>
              </a:spcBef>
              <a:spcAft>
                <a:spcPts val="1500"/>
              </a:spcAft>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این طرح به عنوان محدوده رقابت فرآیند (</a:t>
            </a:r>
            <a:r>
              <a:rPr lang="en-US" sz="1800" dirty="0">
                <a:solidFill>
                  <a:srgbClr val="1F1F1F"/>
                </a:solidFill>
                <a:effectLst/>
                <a:latin typeface="Arial" panose="020B0604020202020204" pitchFamily="34" charset="0"/>
                <a:ea typeface="Times New Roman" panose="02020603050405020304" pitchFamily="18" charset="0"/>
              </a:rPr>
              <a:t>PCS</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شناخته می‌شود، زیرا رقابت برای </a:t>
            </a:r>
            <a:r>
              <a:rPr lang="en-US" sz="1800" dirty="0">
                <a:solidFill>
                  <a:srgbClr val="1F1F1F"/>
                </a:solidFill>
                <a:effectLst/>
                <a:latin typeface="Arial" panose="020B0604020202020204" pitchFamily="34" charset="0"/>
                <a:ea typeface="Times New Roman" panose="02020603050405020304" pitchFamily="18" charset="0"/>
              </a:rPr>
              <a:t>CPU</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بین نخ‌های متعلق به یک فرآیند رخ می‌دهد. (وقتی می‌گوییم کتابخانه نخ‌ها، نخ‌های کاربر را روی </a:t>
            </a:r>
            <a:r>
              <a:rPr lang="en-US" sz="1800" dirty="0">
                <a:solidFill>
                  <a:srgbClr val="1F1F1F"/>
                </a:solidFill>
                <a:effectLst/>
                <a:latin typeface="Arial" panose="020B0604020202020204" pitchFamily="34" charset="0"/>
                <a:ea typeface="Times New Roman" panose="02020603050405020304" pitchFamily="18" charset="0"/>
              </a:rPr>
              <a:t>LWP‌</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های در دسترس زمان‌بندی می‌کند، منظورمان این نیست که نخ‌ها واقعاً روی یک </a:t>
            </a:r>
            <a:r>
              <a:rPr lang="en-US" sz="1800" dirty="0">
                <a:solidFill>
                  <a:srgbClr val="1F1F1F"/>
                </a:solidFill>
                <a:effectLst/>
                <a:latin typeface="Arial" panose="020B0604020202020204" pitchFamily="34" charset="0"/>
                <a:ea typeface="Times New Roman" panose="02020603050405020304" pitchFamily="18" charset="0"/>
              </a:rPr>
              <a:t>CPU</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در حال اجرا هستند، زیرا این کار نیازمند آن است که سیستم‌عامل نخ هسته </a:t>
            </a:r>
            <a:r>
              <a:rPr lang="en-US" sz="1800" dirty="0">
                <a:solidFill>
                  <a:srgbClr val="1F1F1F"/>
                </a:solidFill>
                <a:effectLst/>
                <a:latin typeface="Arial" panose="020B0604020202020204" pitchFamily="34" charset="0"/>
                <a:ea typeface="Times New Roman" panose="02020603050405020304" pitchFamily="18" charset="0"/>
              </a:rPr>
              <a:t>LWP</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را روی یک هسته </a:t>
            </a:r>
            <a:r>
              <a:rPr lang="en-US" sz="1800" dirty="0">
                <a:solidFill>
                  <a:srgbClr val="1F1F1F"/>
                </a:solidFill>
                <a:effectLst/>
                <a:latin typeface="Arial" panose="020B0604020202020204" pitchFamily="34" charset="0"/>
                <a:ea typeface="Times New Roman" panose="02020603050405020304" pitchFamily="18" charset="0"/>
              </a:rPr>
              <a:t>CPU</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فیزیکی زمان‌بندی کند.)</a:t>
            </a:r>
            <a:endParaRPr lang="fa-IR"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ts val="2625"/>
              </a:lnSpc>
              <a:spcBef>
                <a:spcPts val="1500"/>
              </a:spcBef>
              <a:spcAft>
                <a:spcPts val="1500"/>
              </a:spcAft>
              <a:buClrTx/>
              <a:buSzTx/>
              <a:buFontTx/>
              <a:buNone/>
              <a:tabLst/>
              <a:defRPr/>
            </a:pPr>
            <a:r>
              <a:rPr lang="en-US" sz="1800" dirty="0"/>
              <a:t>This scheme is known as process contention scope (PCS), since competition for the CPU takes place among threads belonging to the same process.</a:t>
            </a:r>
            <a:endParaRPr lang="fa-IR" sz="1800" dirty="0"/>
          </a:p>
          <a:p>
            <a:pPr marL="0" marR="0" lvl="0" indent="0" algn="l" defTabSz="914400" rtl="0" eaLnBrk="0" fontAlgn="base" latinLnBrk="0" hangingPunct="0">
              <a:lnSpc>
                <a:spcPts val="2625"/>
              </a:lnSpc>
              <a:spcBef>
                <a:spcPts val="1500"/>
              </a:spcBef>
              <a:spcAft>
                <a:spcPts val="1500"/>
              </a:spcAft>
              <a:buClrTx/>
              <a:buSzTx/>
              <a:buFontTx/>
              <a:buNone/>
              <a:tabLst/>
              <a:defRPr/>
            </a:pPr>
            <a:r>
              <a:rPr lang="en-US" dirty="0"/>
              <a:t>Typically, </a:t>
            </a:r>
            <a:r>
              <a:rPr lang="en-US" b="1" dirty="0"/>
              <a:t>PCS</a:t>
            </a:r>
            <a:r>
              <a:rPr lang="en-US" dirty="0"/>
              <a:t> is done according to </a:t>
            </a:r>
            <a:r>
              <a:rPr lang="en-US" b="1" dirty="0"/>
              <a:t>priority</a:t>
            </a:r>
            <a:r>
              <a:rPr lang="en-US" dirty="0"/>
              <a:t>— the </a:t>
            </a:r>
            <a:r>
              <a:rPr lang="en-US" b="0" dirty="0"/>
              <a:t>scheduler selects the runnable thread with the highest priority </a:t>
            </a:r>
            <a:r>
              <a:rPr lang="en-US" dirty="0"/>
              <a:t>to run. </a:t>
            </a:r>
            <a:r>
              <a:rPr lang="en-US" b="1" dirty="0"/>
              <a:t>User-level thread priorities are set by the programmer </a:t>
            </a:r>
            <a:r>
              <a:rPr lang="en-US" dirty="0"/>
              <a:t>and are not adjusted by the thread library, although some thread libraries may allow the programmer to change the priority of a thread. It is important to note that PCS will typically preempt the thread currently running in favor of a higher-priority thread; however, there is no guarantee of time slicing (Section 5.3.3) among threads of equal priority.</a:t>
            </a:r>
            <a:endParaRPr lang="fa-IR" sz="1200" dirty="0">
              <a:solidFill>
                <a:srgbClr val="1F1F1F"/>
              </a:solidFill>
              <a:effectLst/>
              <a:latin typeface="Times New Roman" panose="02020603050405020304" pitchFamily="18" charset="0"/>
              <a:cs typeface="Arial" panose="020B0604020202020204" pitchFamily="34" charset="0"/>
            </a:endParaRPr>
          </a:p>
          <a:p>
            <a:pPr marL="0" marR="0" algn="r" rtl="1">
              <a:lnSpc>
                <a:spcPts val="2625"/>
              </a:lnSpc>
              <a:spcBef>
                <a:spcPts val="1500"/>
              </a:spcBef>
              <a:spcAft>
                <a:spcPts val="150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29885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D45BD6AA-AA62-40DB-8F69-01F08437FC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58947FA-5160-4BA9-85D0-928B39E24C9E}" type="slidenum">
              <a:rPr lang="en-US" altLang="en-US" smtClean="0">
                <a:latin typeface="Times New Roman" panose="02020603050405020304" pitchFamily="18" charset="0"/>
              </a:rPr>
              <a:pPr/>
              <a:t>82</a:t>
            </a:fld>
            <a:endParaRPr lang="en-US" altLang="en-US">
              <a:latin typeface="Times New Roman" panose="02020603050405020304" pitchFamily="18" charset="0"/>
            </a:endParaRPr>
          </a:p>
        </p:txBody>
      </p:sp>
      <p:sp>
        <p:nvSpPr>
          <p:cNvPr id="62466" name="Rectangle 2">
            <a:extLst>
              <a:ext uri="{FF2B5EF4-FFF2-40B4-BE49-F238E27FC236}">
                <a16:creationId xmlns:a16="http://schemas.microsoft.com/office/drawing/2014/main" id="{499FCC36-49F5-4AC9-B366-1E5304ED0614}"/>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86675AAA-4A00-4B97-B2FA-3C42BBC865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ts val="2625"/>
              </a:lnSpc>
              <a:spcBef>
                <a:spcPts val="1500"/>
              </a:spcBef>
              <a:spcAft>
                <a:spcPts val="1500"/>
              </a:spcAft>
            </a:pPr>
            <a:r>
              <a:rPr lang="en-US" sz="2800" dirty="0"/>
              <a:t>system-contention scope (SCS).</a:t>
            </a:r>
            <a:endParaRPr lang="fa-IR" sz="2800" dirty="0"/>
          </a:p>
          <a:p>
            <a:pPr marL="0" marR="0" algn="r" rtl="1">
              <a:lnSpc>
                <a:spcPts val="2625"/>
              </a:lnSpc>
              <a:spcBef>
                <a:spcPts val="1500"/>
              </a:spcBef>
              <a:spcAft>
                <a:spcPts val="1500"/>
              </a:spcAft>
            </a:pPr>
            <a:endParaRPr lang="fa-IR"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gn="r" rtl="1">
              <a:lnSpc>
                <a:spcPts val="2625"/>
              </a:lnSpc>
              <a:spcBef>
                <a:spcPts val="1500"/>
              </a:spcBef>
              <a:spcAft>
                <a:spcPts val="1500"/>
              </a:spcAft>
            </a:pPr>
            <a:endParaRPr lang="fa-IR"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gn="r" rtl="1">
              <a:lnSpc>
                <a:spcPts val="2625"/>
              </a:lnSpc>
              <a:spcBef>
                <a:spcPts val="1500"/>
              </a:spcBef>
              <a:spcAft>
                <a:spcPts val="1500"/>
              </a:spcAft>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در سیستم‌هایی که مدل‌های چند به یک (بخش </a:t>
            </a:r>
            <a:r>
              <a:rPr lang="fa-IR"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۴.۳.۱)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و چند به چند (بخش </a:t>
            </a:r>
            <a:r>
              <a:rPr lang="fa-IR"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۴.۳.۳)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را پیاده‌سازی می‌کنند، کتابخانه نخ‌ها، نخ‌های سطح کاربر را برای اجرا روی یک </a:t>
            </a:r>
            <a:r>
              <a:rPr lang="en-US" sz="1800" dirty="0">
                <a:solidFill>
                  <a:srgbClr val="1F1F1F"/>
                </a:solidFill>
                <a:effectLst/>
                <a:latin typeface="Arial" panose="020B0604020202020204" pitchFamily="34" charset="0"/>
                <a:ea typeface="Times New Roman" panose="02020603050405020304" pitchFamily="18" charset="0"/>
              </a:rPr>
              <a:t>LWP</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در دسترس زمان‌بندی می‌کند.</a:t>
            </a:r>
            <a:endParaRPr lang="en-US"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gn="r" rtl="1">
              <a:lnSpc>
                <a:spcPts val="2625"/>
              </a:lnSpc>
              <a:spcBef>
                <a:spcPts val="1500"/>
              </a:spcBef>
              <a:spcAft>
                <a:spcPts val="1500"/>
              </a:spcAft>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این طرح به عنوان محدوده رقابت فرآیند (</a:t>
            </a:r>
            <a:r>
              <a:rPr lang="en-US" sz="1800" dirty="0">
                <a:solidFill>
                  <a:srgbClr val="1F1F1F"/>
                </a:solidFill>
                <a:effectLst/>
                <a:latin typeface="Arial" panose="020B0604020202020204" pitchFamily="34" charset="0"/>
                <a:ea typeface="Times New Roman" panose="02020603050405020304" pitchFamily="18" charset="0"/>
              </a:rPr>
              <a:t>PCS</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شناخته می‌شود، زیرا رقابت برای </a:t>
            </a:r>
            <a:r>
              <a:rPr lang="en-US" sz="1800" dirty="0">
                <a:solidFill>
                  <a:srgbClr val="1F1F1F"/>
                </a:solidFill>
                <a:effectLst/>
                <a:latin typeface="Arial" panose="020B0604020202020204" pitchFamily="34" charset="0"/>
                <a:ea typeface="Times New Roman" panose="02020603050405020304" pitchFamily="18" charset="0"/>
              </a:rPr>
              <a:t>CPU</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بین نخ‌های متعلق به یک فرآیند رخ می‌دهد. (وقتی می‌گوییم کتابخانه نخ‌ها، نخ‌های کاربر را روی </a:t>
            </a:r>
            <a:r>
              <a:rPr lang="en-US" sz="1800" dirty="0">
                <a:solidFill>
                  <a:srgbClr val="1F1F1F"/>
                </a:solidFill>
                <a:effectLst/>
                <a:latin typeface="Arial" panose="020B0604020202020204" pitchFamily="34" charset="0"/>
                <a:ea typeface="Times New Roman" panose="02020603050405020304" pitchFamily="18" charset="0"/>
              </a:rPr>
              <a:t>LWP‌</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های در دسترس زمان‌بندی می‌کند، منظورمان این نیست که نخ‌ها واقعاً روی یک </a:t>
            </a:r>
            <a:r>
              <a:rPr lang="en-US" sz="1800" dirty="0">
                <a:solidFill>
                  <a:srgbClr val="1F1F1F"/>
                </a:solidFill>
                <a:effectLst/>
                <a:latin typeface="Arial" panose="020B0604020202020204" pitchFamily="34" charset="0"/>
                <a:ea typeface="Times New Roman" panose="02020603050405020304" pitchFamily="18" charset="0"/>
              </a:rPr>
              <a:t>CPU</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در حال اجرا هستند، زیرا این کار نیازمند آن است که سیستم‌عامل نخ هسته </a:t>
            </a:r>
            <a:r>
              <a:rPr lang="en-US" sz="1800" dirty="0">
                <a:solidFill>
                  <a:srgbClr val="1F1F1F"/>
                </a:solidFill>
                <a:effectLst/>
                <a:latin typeface="Arial" panose="020B0604020202020204" pitchFamily="34" charset="0"/>
                <a:ea typeface="Times New Roman" panose="02020603050405020304" pitchFamily="18" charset="0"/>
              </a:rPr>
              <a:t>LWP</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را روی یک هسته </a:t>
            </a:r>
            <a:r>
              <a:rPr lang="en-US" sz="1800" dirty="0">
                <a:solidFill>
                  <a:srgbClr val="1F1F1F"/>
                </a:solidFill>
                <a:effectLst/>
                <a:latin typeface="Arial" panose="020B0604020202020204" pitchFamily="34" charset="0"/>
                <a:ea typeface="Times New Roman" panose="02020603050405020304" pitchFamily="18" charset="0"/>
              </a:rPr>
              <a:t>CPU</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فیزیکی زمان‌بندی کند.)</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7866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431EE039-E00A-4E79-B969-E95F79E573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D398207-A734-4802-94DC-3ED3D73DD154}" type="slidenum">
              <a:rPr lang="en-US" altLang="en-US" smtClean="0">
                <a:latin typeface="Times New Roman" panose="02020603050405020304" pitchFamily="18" charset="0"/>
              </a:rPr>
              <a:pPr/>
              <a:t>83</a:t>
            </a:fld>
            <a:endParaRPr lang="en-US" altLang="en-US">
              <a:latin typeface="Times New Roman" panose="02020603050405020304" pitchFamily="18" charset="0"/>
            </a:endParaRPr>
          </a:p>
        </p:txBody>
      </p:sp>
      <p:sp>
        <p:nvSpPr>
          <p:cNvPr id="66562" name="Rectangle 2">
            <a:extLst>
              <a:ext uri="{FF2B5EF4-FFF2-40B4-BE49-F238E27FC236}">
                <a16:creationId xmlns:a16="http://schemas.microsoft.com/office/drawing/2014/main" id="{958347E8-61DA-4DD2-B936-31853F6C51BC}"/>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C0D4C4F4-6151-445D-A5F1-B9DA1EC58D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273367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71951C4A-DFE0-4C14-AAD5-1FAFD2912D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F8E2939-6A94-4FF2-9BB4-52EE1B7E0CA7}" type="slidenum">
              <a:rPr lang="en-US" altLang="en-US" smtClean="0">
                <a:latin typeface="Times New Roman" panose="02020603050405020304" pitchFamily="18" charset="0"/>
              </a:rPr>
              <a:pPr/>
              <a:t>84</a:t>
            </a:fld>
            <a:endParaRPr lang="en-US" altLang="en-US">
              <a:latin typeface="Times New Roman" panose="02020603050405020304" pitchFamily="18" charset="0"/>
            </a:endParaRPr>
          </a:p>
        </p:txBody>
      </p:sp>
      <p:sp>
        <p:nvSpPr>
          <p:cNvPr id="68610" name="Rectangle 2">
            <a:extLst>
              <a:ext uri="{FF2B5EF4-FFF2-40B4-BE49-F238E27FC236}">
                <a16:creationId xmlns:a16="http://schemas.microsoft.com/office/drawing/2014/main" id="{121E77BD-EC18-46E4-9DF0-5FABB27B3252}"/>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BA1F8134-D1DD-4392-876F-05A79B0F84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96782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43807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80788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mailto:a0taghinezhad@gmail.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F9054E9F-B0F7-4A1B-8874-547788B722C4}"/>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1B0B5327-705F-4338-8684-BE3C6B32B1E1}"/>
                </a:ext>
              </a:extLst>
            </p:cNvPr>
            <p:cNvSpPr>
              <a:spLocks noChangeArrowheads="1"/>
            </p:cNvSpPr>
            <p:nvPr/>
          </p:nvSpPr>
          <p:spPr bwMode="auto">
            <a:xfrm>
              <a:off x="125"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5" name="Rectangle 5">
              <a:extLst>
                <a:ext uri="{FF2B5EF4-FFF2-40B4-BE49-F238E27FC236}">
                  <a16:creationId xmlns:a16="http://schemas.microsoft.com/office/drawing/2014/main" id="{F9912C43-735E-4FCD-9C20-4B4E9F5D4C0F}"/>
                </a:ext>
              </a:extLst>
            </p:cNvPr>
            <p:cNvSpPr>
              <a:spLocks noChangeArrowheads="1"/>
            </p:cNvSpPr>
            <p:nvPr/>
          </p:nvSpPr>
          <p:spPr bwMode="auto">
            <a:xfrm>
              <a:off x="1933" y="1865"/>
              <a:ext cx="1808" cy="127"/>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6" name="Rectangle 6">
              <a:extLst>
                <a:ext uri="{FF2B5EF4-FFF2-40B4-BE49-F238E27FC236}">
                  <a16:creationId xmlns:a16="http://schemas.microsoft.com/office/drawing/2014/main" id="{8B2B38F7-FF3D-4D34-8AF3-C5E2B22472FA}"/>
                </a:ext>
              </a:extLst>
            </p:cNvPr>
            <p:cNvSpPr>
              <a:spLocks noChangeArrowheads="1"/>
            </p:cNvSpPr>
            <p:nvPr/>
          </p:nvSpPr>
          <p:spPr bwMode="auto">
            <a:xfrm>
              <a:off x="3741"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39D6487E-E59C-4825-A316-F9FD0074A55B}"/>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dirty="0">
                <a:solidFill>
                  <a:srgbClr val="336699"/>
                </a:solidFill>
                <a:latin typeface="Helvetica" pitchFamily="-84" charset="0"/>
              </a:rPr>
              <a:t>Silberschatz, Galvin and Gagne ©2018</a:t>
            </a:r>
          </a:p>
        </p:txBody>
      </p:sp>
      <p:sp>
        <p:nvSpPr>
          <p:cNvPr id="8" name="Text Box 8">
            <a:extLst>
              <a:ext uri="{FF2B5EF4-FFF2-40B4-BE49-F238E27FC236}">
                <a16:creationId xmlns:a16="http://schemas.microsoft.com/office/drawing/2014/main" id="{0BACFF7A-A989-4729-8688-C6C2FD0049F0}"/>
              </a:ext>
            </a:extLst>
          </p:cNvPr>
          <p:cNvSpPr txBox="1">
            <a:spLocks noChangeArrowheads="1"/>
          </p:cNvSpPr>
          <p:nvPr/>
        </p:nvSpPr>
        <p:spPr bwMode="auto">
          <a:xfrm>
            <a:off x="26988" y="6613525"/>
            <a:ext cx="2730500" cy="246063"/>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dirty="0">
                <a:solidFill>
                  <a:srgbClr val="336699"/>
                </a:solidFill>
                <a:latin typeface="Helvetica" pitchFamily="-84" charset="0"/>
              </a:rPr>
              <a:t>Operating System Concepts – 10</a:t>
            </a:r>
            <a:r>
              <a:rPr lang="en-US" altLang="en-US" sz="1000" b="1" baseline="30000" dirty="0">
                <a:solidFill>
                  <a:srgbClr val="336699"/>
                </a:solidFill>
                <a:latin typeface="Helvetica" pitchFamily="-84" charset="0"/>
              </a:rPr>
              <a:t>th</a:t>
            </a:r>
            <a:r>
              <a:rPr lang="en-US" altLang="en-US" sz="1000" b="1" dirty="0">
                <a:solidFill>
                  <a:srgbClr val="336699"/>
                </a:solidFill>
                <a:latin typeface="Helvetica" pitchFamily="-84" charset="0"/>
              </a:rPr>
              <a:t> Edition</a:t>
            </a:r>
          </a:p>
        </p:txBody>
      </p:sp>
      <p:pic>
        <p:nvPicPr>
          <p:cNvPr id="9" name="Picture 9" descr="dino_4">
            <a:extLst>
              <a:ext uri="{FF2B5EF4-FFF2-40B4-BE49-F238E27FC236}">
                <a16:creationId xmlns:a16="http://schemas.microsoft.com/office/drawing/2014/main" id="{62320D51-40DC-47DF-B772-6310A5073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B4F18C78-A1C0-4229-859F-4A1EAA01B0EB}"/>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284830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894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1278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0" name="Rectangle 9"/>
          <p:cNvSpPr/>
          <p:nvPr/>
        </p:nvSpPr>
        <p:spPr>
          <a:xfrm>
            <a:off x="-26671" y="6178558"/>
            <a:ext cx="9144001" cy="67944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marL="0" indent="0"/>
            <a:r>
              <a:rPr lang="en-US" sz="1800" dirty="0">
                <a:latin typeface="Consolas" panose="020B0609020204030204" pitchFamily="49" charset="0"/>
                <a:ea typeface="Tahoma" panose="020B0604030504040204" pitchFamily="34" charset="0"/>
                <a:cs typeface="Tahoma" panose="020B0604030504040204" pitchFamily="34" charset="0"/>
              </a:rPr>
              <a:t>Website: </a:t>
            </a:r>
            <a:r>
              <a:rPr lang="en-US" sz="1800" dirty="0">
                <a:latin typeface="Consolas" panose="020B0609020204030204" pitchFamily="49"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ataghinezhad</a:t>
            </a:r>
            <a:r>
              <a:rPr lang="en-US" sz="1800" dirty="0">
                <a:latin typeface="Consolas" panose="020B0609020204030204" pitchFamily="49" charset="0"/>
                <a:ea typeface="Tahoma" panose="020B0604030504040204" pitchFamily="34" charset="0"/>
                <a:cs typeface="Tahoma" panose="020B0604030504040204" pitchFamily="34" charset="0"/>
              </a:rPr>
              <a:t>.github.io, Email:a0taghinezhad@gmail.com</a:t>
            </a:r>
          </a:p>
        </p:txBody>
      </p:sp>
      <p:sp>
        <p:nvSpPr>
          <p:cNvPr id="19" name="Rectangle 18"/>
          <p:cNvSpPr/>
          <p:nvPr/>
        </p:nvSpPr>
        <p:spPr>
          <a:xfrm>
            <a:off x="0" y="15240"/>
            <a:ext cx="5475317" cy="6157952"/>
          </a:xfrm>
          <a:prstGeom prst="rect">
            <a:avLst/>
          </a:prstGeom>
          <a:solidFill>
            <a:schemeClr val="accent5">
              <a:lumMod val="7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9" name="Slide Number Placeholder 28"/>
          <p:cNvSpPr>
            <a:spLocks noGrp="1"/>
          </p:cNvSpPr>
          <p:nvPr>
            <p:ph type="sldNum" sz="quarter" idx="12"/>
          </p:nvPr>
        </p:nvSpPr>
        <p:spPr>
          <a:xfrm>
            <a:off x="8320089" y="1136"/>
            <a:ext cx="747712" cy="365760"/>
          </a:xfrm>
        </p:spPr>
        <p:txBody>
          <a:bodyPr/>
          <a:lstStyle>
            <a:lvl1pPr algn="r">
              <a:defRPr sz="1350">
                <a:solidFill>
                  <a:schemeClr val="bg1"/>
                </a:solidFill>
              </a:defRPr>
            </a:lvl1pPr>
          </a:lstStyle>
          <a:p>
            <a:fld id="{401CF334-2D5C-4859-84A6-CA7E6E43FAEB}" type="slidenum">
              <a:rPr lang="en-US" smtClean="0"/>
              <a:t>‹#›</a:t>
            </a:fld>
            <a:endParaRPr lang="en-US" dirty="0"/>
          </a:p>
        </p:txBody>
      </p:sp>
      <p:sp>
        <p:nvSpPr>
          <p:cNvPr id="9" name="Subtitle 8"/>
          <p:cNvSpPr>
            <a:spLocks noGrp="1"/>
          </p:cNvSpPr>
          <p:nvPr>
            <p:ph type="subTitle" idx="1" hasCustomPrompt="1"/>
          </p:nvPr>
        </p:nvSpPr>
        <p:spPr>
          <a:xfrm>
            <a:off x="-1" y="3941143"/>
            <a:ext cx="5040631" cy="2195473"/>
          </a:xfrm>
          <a:solidFill>
            <a:schemeClr val="accent6">
              <a:lumMod val="75000"/>
            </a:schemeClr>
          </a:solidFill>
        </p:spPr>
        <p:style>
          <a:lnRef idx="2">
            <a:schemeClr val="accent4"/>
          </a:lnRef>
          <a:fillRef idx="1">
            <a:schemeClr val="lt1"/>
          </a:fillRef>
          <a:effectRef idx="0">
            <a:schemeClr val="accent4"/>
          </a:effectRef>
          <a:fontRef idx="minor">
            <a:schemeClr val="dk1"/>
          </a:fontRef>
        </p:style>
        <p:txBody>
          <a:bodyPr anchor="ctr">
            <a:normAutofit/>
          </a:bodyPr>
          <a:lstStyle>
            <a:lvl1pPr marL="0" indent="0" algn="l">
              <a:buNone/>
              <a:defRPr sz="2100">
                <a:solidFill>
                  <a:schemeClr val="bg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pPr marL="0" indent="0"/>
            <a:r>
              <a:rPr lang="en-US" sz="2400" dirty="0">
                <a:latin typeface="Consolas" panose="020B0609020204030204" pitchFamily="49" charset="0"/>
                <a:ea typeface="Tahoma" panose="020B0604030504040204" pitchFamily="34" charset="0"/>
                <a:cs typeface="Tahoma" panose="020B0604030504040204" pitchFamily="34" charset="0"/>
              </a:rPr>
              <a:t>A. </a:t>
            </a:r>
            <a:r>
              <a:rPr lang="en-US" sz="2400" dirty="0" err="1">
                <a:latin typeface="Consolas" panose="020B0609020204030204" pitchFamily="49" charset="0"/>
                <a:ea typeface="Tahoma" panose="020B0604030504040204" pitchFamily="34" charset="0"/>
                <a:cs typeface="Tahoma" panose="020B0604030504040204" pitchFamily="34" charset="0"/>
              </a:rPr>
              <a:t>Taghinezhad</a:t>
            </a:r>
            <a:r>
              <a:rPr lang="en-US" sz="2400" dirty="0">
                <a:latin typeface="Consolas" panose="020B0609020204030204" pitchFamily="49" charset="0"/>
                <a:ea typeface="Tahoma" panose="020B0604030504040204" pitchFamily="34" charset="0"/>
                <a:cs typeface="Tahoma" panose="020B0604030504040204" pitchFamily="34" charset="0"/>
              </a:rPr>
              <a:t>, Ph.D.</a:t>
            </a:r>
          </a:p>
        </p:txBody>
      </p:sp>
      <p:sp>
        <p:nvSpPr>
          <p:cNvPr id="8" name="Title 7"/>
          <p:cNvSpPr>
            <a:spLocks noGrp="1"/>
          </p:cNvSpPr>
          <p:nvPr>
            <p:ph type="ctrTitle"/>
          </p:nvPr>
        </p:nvSpPr>
        <p:spPr>
          <a:xfrm>
            <a:off x="0" y="526792"/>
            <a:ext cx="5173884" cy="3345122"/>
          </a:xfrm>
        </p:spPr>
        <p:txBody>
          <a:bodyPr anchor="ctr">
            <a:normAutofit/>
          </a:bodyPr>
          <a:lstStyle>
            <a:lvl1pPr algn="ctr">
              <a:defRPr sz="3600" b="1" cap="none" spc="0">
                <a:ln w="10160">
                  <a:solidFill>
                    <a:schemeClr val="bg1">
                      <a:lumMod val="65000"/>
                    </a:schemeClr>
                  </a:solidFill>
                  <a:prstDash val="solid"/>
                </a:ln>
                <a:solidFill>
                  <a:schemeClr val="tx1"/>
                </a:solidFill>
                <a:effectLst/>
              </a:defRPr>
            </a:lvl1pPr>
          </a:lstStyle>
          <a:p>
            <a:r>
              <a:rPr kumimoji="0" lang="en-US" dirty="0"/>
              <a:t>Click to edit Master title style</a:t>
            </a:r>
          </a:p>
        </p:txBody>
      </p:sp>
    </p:spTree>
    <p:extLst>
      <p:ext uri="{BB962C8B-B14F-4D97-AF65-F5344CB8AC3E}">
        <p14:creationId xmlns:p14="http://schemas.microsoft.com/office/powerpoint/2010/main" val="359129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74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23410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16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13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458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302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4700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570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6" name="Picture 12" descr="dino_6">
            <a:extLst>
              <a:ext uri="{FF2B5EF4-FFF2-40B4-BE49-F238E27FC236}">
                <a16:creationId xmlns:a16="http://schemas.microsoft.com/office/drawing/2014/main" id="{502C53CD-F3D0-4970-8364-2ED201BCF77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827225" y="402614"/>
            <a:ext cx="742670" cy="45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ino_3">
            <a:extLst>
              <a:ext uri="{FF2B5EF4-FFF2-40B4-BE49-F238E27FC236}">
                <a16:creationId xmlns:a16="http://schemas.microsoft.com/office/drawing/2014/main" id="{DB124D09-86E8-40B1-99F0-1209287C1393}"/>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300" y="128219"/>
            <a:ext cx="1036732" cy="78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01563B5-6DEC-40C9-94C1-11A3E355C2E2}"/>
              </a:ext>
            </a:extLst>
          </p:cNvPr>
          <p:cNvSpPr>
            <a:spLocks noGrp="1" noChangeArrowheads="1"/>
          </p:cNvSpPr>
          <p:nvPr>
            <p:ph type="title"/>
          </p:nvPr>
        </p:nvSpPr>
        <p:spPr bwMode="auto">
          <a:xfrm>
            <a:off x="457200" y="23385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1028" name="Rectangle 4">
            <a:extLst>
              <a:ext uri="{FF2B5EF4-FFF2-40B4-BE49-F238E27FC236}">
                <a16:creationId xmlns:a16="http://schemas.microsoft.com/office/drawing/2014/main" id="{97A89EDA-A1F4-4710-BBC1-A142F18D0927}"/>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7773D04D-003A-405C-9D9C-1709ED056175}"/>
              </a:ext>
            </a:extLst>
          </p:cNvPr>
          <p:cNvSpPr>
            <a:spLocks noChangeArrowheads="1"/>
          </p:cNvSpPr>
          <p:nvPr/>
        </p:nvSpPr>
        <p:spPr bwMode="auto">
          <a:xfrm>
            <a:off x="0" y="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0" name="Line 6">
            <a:extLst>
              <a:ext uri="{FF2B5EF4-FFF2-40B4-BE49-F238E27FC236}">
                <a16:creationId xmlns:a16="http://schemas.microsoft.com/office/drawing/2014/main" id="{7AA57875-966E-44EB-9268-6903F2C1DDAD}"/>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B805250A-2DE9-48CE-9970-F8DC7B1A9953}"/>
              </a:ext>
            </a:extLst>
          </p:cNvPr>
          <p:cNvSpPr>
            <a:spLocks noChangeArrowheads="1"/>
          </p:cNvSpPr>
          <p:nvPr/>
        </p:nvSpPr>
        <p:spPr bwMode="auto">
          <a:xfrm>
            <a:off x="0" y="2286000"/>
            <a:ext cx="228600" cy="2286000"/>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2" name="Rectangle 8">
            <a:extLst>
              <a:ext uri="{FF2B5EF4-FFF2-40B4-BE49-F238E27FC236}">
                <a16:creationId xmlns:a16="http://schemas.microsoft.com/office/drawing/2014/main" id="{5DF010FB-BF4A-4539-85F6-EF017614C474}"/>
              </a:ext>
            </a:extLst>
          </p:cNvPr>
          <p:cNvSpPr>
            <a:spLocks noChangeArrowheads="1"/>
          </p:cNvSpPr>
          <p:nvPr/>
        </p:nvSpPr>
        <p:spPr bwMode="auto">
          <a:xfrm>
            <a:off x="0" y="457200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3" name="Text Box 9">
            <a:extLst>
              <a:ext uri="{FF2B5EF4-FFF2-40B4-BE49-F238E27FC236}">
                <a16:creationId xmlns:a16="http://schemas.microsoft.com/office/drawing/2014/main" id="{F35EB3C6-158A-401E-AF69-45BFE965FB7C}"/>
              </a:ext>
            </a:extLst>
          </p:cNvPr>
          <p:cNvSpPr txBox="1">
            <a:spLocks noChangeArrowheads="1"/>
          </p:cNvSpPr>
          <p:nvPr/>
        </p:nvSpPr>
        <p:spPr bwMode="auto">
          <a:xfrm>
            <a:off x="4256147" y="6613525"/>
            <a:ext cx="447558" cy="246221"/>
          </a:xfrm>
          <a:prstGeom prst="rect">
            <a:avLst/>
          </a:prstGeom>
          <a:noFill/>
          <a:ln>
            <a:noFill/>
          </a:ln>
        </p:spPr>
        <p:txBody>
          <a:bodyPr wrap="none">
            <a:spAutoFit/>
          </a:bodyP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lgn="ctr">
              <a:spcBef>
                <a:spcPct val="50000"/>
              </a:spcBef>
              <a:defRPr/>
            </a:pPr>
            <a:r>
              <a:rPr lang="en-US" altLang="en-US" sz="1000" b="1" dirty="0">
                <a:solidFill>
                  <a:srgbClr val="006699"/>
                </a:solidFill>
                <a:latin typeface="Helvetica" charset="0"/>
              </a:rPr>
              <a:t>5.</a:t>
            </a:r>
            <a:fld id="{4EB6AB46-21AB-49DC-9DBD-606B37BEB33B}" type="slidenum">
              <a:rPr lang="en-US" altLang="en-US" sz="1000" b="1" smtClean="0">
                <a:solidFill>
                  <a:srgbClr val="006699"/>
                </a:solidFill>
                <a:latin typeface="Helvetica" charset="0"/>
              </a:rPr>
              <a:pPr algn="ctr">
                <a:spcBef>
                  <a:spcPct val="50000"/>
                </a:spcBef>
                <a:defRPr/>
              </a:pPr>
              <a:t>‹#›</a:t>
            </a:fld>
            <a:endParaRPr lang="en-US" altLang="en-US" sz="1000" b="1" dirty="0">
              <a:solidFill>
                <a:srgbClr val="006699"/>
              </a:solidFill>
              <a:latin typeface="Helvetica" charset="0"/>
            </a:endParaRPr>
          </a:p>
        </p:txBody>
      </p:sp>
      <p:sp>
        <p:nvSpPr>
          <p:cNvPr id="1034" name="Text Box 10">
            <a:extLst>
              <a:ext uri="{FF2B5EF4-FFF2-40B4-BE49-F238E27FC236}">
                <a16:creationId xmlns:a16="http://schemas.microsoft.com/office/drawing/2014/main" id="{D78F82E7-FC4D-4DEF-BAC0-15DF6AAD70A5}"/>
              </a:ext>
            </a:extLst>
          </p:cNvPr>
          <p:cNvSpPr txBox="1">
            <a:spLocks noChangeArrowheads="1"/>
          </p:cNvSpPr>
          <p:nvPr/>
        </p:nvSpPr>
        <p:spPr bwMode="auto">
          <a:xfrm>
            <a:off x="7040516" y="6595087"/>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fa-IR" altLang="en-US" sz="1000" b="1" dirty="0">
                <a:solidFill>
                  <a:srgbClr val="006699"/>
                </a:solidFill>
                <a:latin typeface="Helvetica" pitchFamily="-84" charset="0"/>
                <a:cs typeface="B Nazanin" panose="00000400000000000000" pitchFamily="2" charset="-78"/>
              </a:rPr>
              <a:t>دکتر احمد تقی نژاد ۲۰۲۴</a:t>
            </a:r>
            <a:endParaRPr lang="en-US" altLang="en-US" sz="1000" b="1" dirty="0">
              <a:solidFill>
                <a:srgbClr val="006699"/>
              </a:solidFill>
              <a:latin typeface="Helvetica" pitchFamily="-84" charset="0"/>
              <a:cs typeface="B Nazanin" panose="00000400000000000000" pitchFamily="2" charset="-78"/>
            </a:endParaRPr>
          </a:p>
        </p:txBody>
      </p:sp>
      <p:sp>
        <p:nvSpPr>
          <p:cNvPr id="1035" name="Text Box 11">
            <a:extLst>
              <a:ext uri="{FF2B5EF4-FFF2-40B4-BE49-F238E27FC236}">
                <a16:creationId xmlns:a16="http://schemas.microsoft.com/office/drawing/2014/main" id="{A47C3AE5-5C42-45F2-A307-C022C640A4BF}"/>
              </a:ext>
            </a:extLst>
          </p:cNvPr>
          <p:cNvSpPr txBox="1">
            <a:spLocks noChangeArrowheads="1"/>
          </p:cNvSpPr>
          <p:nvPr/>
        </p:nvSpPr>
        <p:spPr bwMode="auto">
          <a:xfrm>
            <a:off x="185738" y="6595087"/>
            <a:ext cx="2125903" cy="246221"/>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fa-IR" altLang="en-US" sz="1000" b="1" dirty="0">
                <a:solidFill>
                  <a:srgbClr val="006699"/>
                </a:solidFill>
                <a:latin typeface="Helvetica" pitchFamily="-84" charset="0"/>
                <a:cs typeface="B Nazanin" panose="00000400000000000000" pitchFamily="2" charset="-78"/>
              </a:rPr>
              <a:t>مفاهیم سیستم عامل نسخه ۱۰- سیلبرشاتس</a:t>
            </a:r>
            <a:endParaRPr lang="en-US" altLang="en-US" sz="1000" b="1" dirty="0">
              <a:solidFill>
                <a:srgbClr val="006699"/>
              </a:solidFill>
              <a:latin typeface="Helvetica" pitchFamily="-84" charset="0"/>
              <a:cs typeface="B Nazanin" panose="00000400000000000000" pitchFamily="2" charset="-78"/>
            </a:endParaRPr>
          </a:p>
        </p:txBody>
      </p:sp>
      <p:sp>
        <p:nvSpPr>
          <p:cNvPr id="13" name="Freeform: Shape 12">
            <a:extLst>
              <a:ext uri="{FF2B5EF4-FFF2-40B4-BE49-F238E27FC236}">
                <a16:creationId xmlns:a16="http://schemas.microsoft.com/office/drawing/2014/main" id="{078043A5-5BEE-4C30-B257-8540D459CDE2}"/>
              </a:ext>
            </a:extLst>
          </p:cNvPr>
          <p:cNvSpPr/>
          <p:nvPr userDrawn="1"/>
        </p:nvSpPr>
        <p:spPr bwMode="auto">
          <a:xfrm>
            <a:off x="0" y="6221506"/>
            <a:ext cx="9144000" cy="663389"/>
          </a:xfrm>
          <a:custGeom>
            <a:avLst/>
            <a:gdLst>
              <a:gd name="connsiteX0" fmla="*/ 649468 w 10114548"/>
              <a:gd name="connsiteY0" fmla="*/ 13955 h 584481"/>
              <a:gd name="connsiteX1" fmla="*/ 649468 w 10114548"/>
              <a:gd name="connsiteY1" fmla="*/ 542873 h 584481"/>
              <a:gd name="connsiteX2" fmla="*/ 9354198 w 10114548"/>
              <a:gd name="connsiteY2" fmla="*/ 542873 h 584481"/>
              <a:gd name="connsiteX3" fmla="*/ 9667962 w 10114548"/>
              <a:gd name="connsiteY3" fmla="*/ 480120 h 584481"/>
              <a:gd name="connsiteX4" fmla="*/ 963233 w 10114548"/>
              <a:gd name="connsiteY4" fmla="*/ 533908 h 584481"/>
              <a:gd name="connsiteX5" fmla="*/ 774974 w 10114548"/>
              <a:gd name="connsiteY5" fmla="*/ 184284 h 584481"/>
              <a:gd name="connsiteX6" fmla="*/ 649468 w 10114548"/>
              <a:gd name="connsiteY6" fmla="*/ 13955 h 58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4548" h="584481">
                <a:moveTo>
                  <a:pt x="649468" y="13955"/>
                </a:moveTo>
                <a:cubicBezTo>
                  <a:pt x="628550" y="73720"/>
                  <a:pt x="-801320" y="454720"/>
                  <a:pt x="649468" y="542873"/>
                </a:cubicBezTo>
                <a:cubicBezTo>
                  <a:pt x="2100256" y="631026"/>
                  <a:pt x="7851116" y="553332"/>
                  <a:pt x="9354198" y="542873"/>
                </a:cubicBezTo>
                <a:cubicBezTo>
                  <a:pt x="10857280" y="532414"/>
                  <a:pt x="9667962" y="480120"/>
                  <a:pt x="9667962" y="480120"/>
                </a:cubicBezTo>
                <a:lnTo>
                  <a:pt x="963233" y="533908"/>
                </a:lnTo>
                <a:cubicBezTo>
                  <a:pt x="-518932" y="484602"/>
                  <a:pt x="819798" y="267955"/>
                  <a:pt x="774974" y="184284"/>
                </a:cubicBezTo>
                <a:cubicBezTo>
                  <a:pt x="730151" y="100613"/>
                  <a:pt x="670386" y="-45810"/>
                  <a:pt x="649468" y="13955"/>
                </a:cubicBezTo>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charset="0"/>
            </a:endParaRPr>
          </a:p>
        </p:txBody>
      </p:sp>
    </p:spTree>
  </p:cSld>
  <p:clrMap bg1="lt1" tx1="dk1" bg2="lt2" tx2="dk2" accent1="accent1" accent2="accent2" accent3="accent3" accent4="accent4" accent5="accent5" accent6="accent6" hlink="hlink" folHlink="folHlink"/>
  <p:sldLayoutIdLst>
    <p:sldLayoutId id="2147484107"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8" r:id="rId12"/>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MS PGothic" panose="020B0600070205080204" pitchFamily="34"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MS PGothic" panose="020B0600070205080204" pitchFamily="34"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8.png"/><Relationship Id="rId18" Type="http://schemas.openxmlformats.org/officeDocument/2006/relationships/customXml" Target="../ink/ink7.xml"/><Relationship Id="rId3" Type="http://schemas.openxmlformats.org/officeDocument/2006/relationships/image" Target="../media/image12.jpg"/><Relationship Id="rId7" Type="http://schemas.openxmlformats.org/officeDocument/2006/relationships/image" Target="../media/image15.png"/><Relationship Id="rId12" Type="http://schemas.openxmlformats.org/officeDocument/2006/relationships/customXml" Target="../ink/ink4.xml"/><Relationship Id="rId17" Type="http://schemas.openxmlformats.org/officeDocument/2006/relationships/image" Target="../media/image20.png"/><Relationship Id="rId2" Type="http://schemas.openxmlformats.org/officeDocument/2006/relationships/notesSlide" Target="../notesSlides/notesSlide19.xml"/><Relationship Id="rId16" Type="http://schemas.openxmlformats.org/officeDocument/2006/relationships/customXml" Target="../ink/ink6.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customXml" Target="../ink/ink3.xml"/><Relationship Id="rId19" Type="http://schemas.openxmlformats.org/officeDocument/2006/relationships/customXml" Target="../ink/ink8.xml"/><Relationship Id="rId4" Type="http://schemas.openxmlformats.org/officeDocument/2006/relationships/image" Target="../media/image13.png"/><Relationship Id="rId9" Type="http://schemas.openxmlformats.org/officeDocument/2006/relationships/image" Target="../media/image16.png"/><Relationship Id="rId14" Type="http://schemas.openxmlformats.org/officeDocument/2006/relationships/customXml" Target="../ink/ink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80.png"/><Relationship Id="rId13" Type="http://schemas.openxmlformats.org/officeDocument/2006/relationships/customXml" Target="../ink/ink13.xml"/><Relationship Id="rId18" Type="http://schemas.openxmlformats.org/officeDocument/2006/relationships/image" Target="../media/image23.png"/><Relationship Id="rId26" Type="http://schemas.openxmlformats.org/officeDocument/2006/relationships/image" Target="../media/image27.png"/><Relationship Id="rId3" Type="http://schemas.openxmlformats.org/officeDocument/2006/relationships/image" Target="../media/image15.jpeg"/><Relationship Id="rId21" Type="http://schemas.openxmlformats.org/officeDocument/2006/relationships/customXml" Target="../ink/ink17.xml"/><Relationship Id="rId7" Type="http://schemas.openxmlformats.org/officeDocument/2006/relationships/customXml" Target="../ink/ink10.xml"/><Relationship Id="rId12" Type="http://schemas.openxmlformats.org/officeDocument/2006/relationships/image" Target="../media/image200.png"/><Relationship Id="rId17" Type="http://schemas.openxmlformats.org/officeDocument/2006/relationships/customXml" Target="../ink/ink15.xml"/><Relationship Id="rId25" Type="http://schemas.openxmlformats.org/officeDocument/2006/relationships/customXml" Target="../ink/ink19.xml"/><Relationship Id="rId2" Type="http://schemas.openxmlformats.org/officeDocument/2006/relationships/notesSlide" Target="../notesSlides/notesSlide20.xml"/><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170.png"/><Relationship Id="rId11" Type="http://schemas.openxmlformats.org/officeDocument/2006/relationships/customXml" Target="../ink/ink12.xml"/><Relationship Id="rId24" Type="http://schemas.openxmlformats.org/officeDocument/2006/relationships/image" Target="../media/image26.png"/><Relationship Id="rId15" Type="http://schemas.openxmlformats.org/officeDocument/2006/relationships/customXml" Target="../ink/ink14.xml"/><Relationship Id="rId23" Type="http://schemas.openxmlformats.org/officeDocument/2006/relationships/customXml" Target="../ink/ink18.xml"/><Relationship Id="rId28" Type="http://schemas.openxmlformats.org/officeDocument/2006/relationships/image" Target="../media/image29.png"/><Relationship Id="rId10" Type="http://schemas.openxmlformats.org/officeDocument/2006/relationships/image" Target="../media/image190.png"/><Relationship Id="rId19" Type="http://schemas.openxmlformats.org/officeDocument/2006/relationships/customXml" Target="../ink/ink16.xml"/><Relationship Id="rId4" Type="http://schemas.openxmlformats.org/officeDocument/2006/relationships/customXml" Target="../ink/ink9.xml"/><Relationship Id="rId9" Type="http://schemas.openxmlformats.org/officeDocument/2006/relationships/customXml" Target="../ink/ink11.xml"/><Relationship Id="rId14" Type="http://schemas.openxmlformats.org/officeDocument/2006/relationships/image" Target="../media/image21.png"/><Relationship Id="rId22" Type="http://schemas.openxmlformats.org/officeDocument/2006/relationships/image" Target="../media/image25.png"/><Relationship Id="rId27"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60CEF4-0835-4317-BDEB-A5571B14B8CB}"/>
              </a:ext>
            </a:extLst>
          </p:cNvPr>
          <p:cNvSpPr>
            <a:spLocks noGrp="1"/>
          </p:cNvSpPr>
          <p:nvPr>
            <p:ph type="sldNum" sz="quarter" idx="12"/>
          </p:nvPr>
        </p:nvSpPr>
        <p:spPr/>
        <p:txBody>
          <a:bodyPr/>
          <a:lstStyle/>
          <a:p>
            <a:fld id="{401CF334-2D5C-4859-84A6-CA7E6E43FAEB}" type="slidenum">
              <a:rPr lang="en-US" smtClean="0"/>
              <a:t>1</a:t>
            </a:fld>
            <a:endParaRPr lang="en-US" dirty="0"/>
          </a:p>
        </p:txBody>
      </p:sp>
      <p:sp>
        <p:nvSpPr>
          <p:cNvPr id="6" name="Subtitle 5">
            <a:extLst>
              <a:ext uri="{FF2B5EF4-FFF2-40B4-BE49-F238E27FC236}">
                <a16:creationId xmlns:a16="http://schemas.microsoft.com/office/drawing/2014/main" id="{57B35CAD-C853-45BE-BF0D-F746ACC4A2F0}"/>
              </a:ext>
            </a:extLst>
          </p:cNvPr>
          <p:cNvSpPr>
            <a:spLocks noGrp="1"/>
          </p:cNvSpPr>
          <p:nvPr>
            <p:ph type="subTitle" idx="1"/>
          </p:nvPr>
        </p:nvSpPr>
        <p:spPr/>
        <p:txBody>
          <a:bodyPr/>
          <a:lstStyle/>
          <a:p>
            <a:r>
              <a:rPr lang="en-US" dirty="0"/>
              <a:t>Dr. A. </a:t>
            </a:r>
            <a:r>
              <a:rPr lang="en-US" dirty="0" err="1"/>
              <a:t>Taghinezhad</a:t>
            </a:r>
            <a:endParaRPr lang="en-US" dirty="0"/>
          </a:p>
        </p:txBody>
      </p:sp>
      <p:sp>
        <p:nvSpPr>
          <p:cNvPr id="5" name="Title 4">
            <a:extLst>
              <a:ext uri="{FF2B5EF4-FFF2-40B4-BE49-F238E27FC236}">
                <a16:creationId xmlns:a16="http://schemas.microsoft.com/office/drawing/2014/main" id="{092F418E-BA19-4F07-9634-49890018C0B8}"/>
              </a:ext>
            </a:extLst>
          </p:cNvPr>
          <p:cNvSpPr>
            <a:spLocks noGrp="1"/>
          </p:cNvSpPr>
          <p:nvPr>
            <p:ph type="ctrTitle"/>
          </p:nvPr>
        </p:nvSpPr>
        <p:spPr>
          <a:xfrm>
            <a:off x="-210207" y="977462"/>
            <a:ext cx="5250836" cy="2804745"/>
          </a:xfrm>
        </p:spPr>
        <p:txBody>
          <a:bodyPr/>
          <a:lstStyle/>
          <a:p>
            <a:r>
              <a:rPr lang="en-US" b="0" dirty="0">
                <a:ln w="0"/>
                <a:solidFill>
                  <a:schemeClr val="bg1"/>
                </a:solidFill>
                <a:effectLst>
                  <a:outerShdw blurRad="38100" dist="19050" dir="2700000" algn="tl" rotWithShape="0">
                    <a:schemeClr val="dk1">
                      <a:alpha val="40000"/>
                    </a:schemeClr>
                  </a:outerShdw>
                </a:effectLst>
                <a:cs typeface="B Koodak" panose="00000700000000000000" pitchFamily="2" charset="-78"/>
              </a:rPr>
              <a:t>Operation Systems</a:t>
            </a:r>
          </a:p>
        </p:txBody>
      </p:sp>
      <p:pic>
        <p:nvPicPr>
          <p:cNvPr id="4" name="Picture 3">
            <a:extLst>
              <a:ext uri="{FF2B5EF4-FFF2-40B4-BE49-F238E27FC236}">
                <a16:creationId xmlns:a16="http://schemas.microsoft.com/office/drawing/2014/main" id="{079A858C-7C9A-4398-B7CD-2DD5002CA2F7}"/>
              </a:ext>
            </a:extLst>
          </p:cNvPr>
          <p:cNvPicPr>
            <a:picLocks noChangeAspect="1"/>
          </p:cNvPicPr>
          <p:nvPr/>
        </p:nvPicPr>
        <p:blipFill>
          <a:blip r:embed="rId3"/>
          <a:stretch>
            <a:fillRect/>
          </a:stretch>
        </p:blipFill>
        <p:spPr>
          <a:xfrm>
            <a:off x="4686121" y="0"/>
            <a:ext cx="4457879" cy="6206067"/>
          </a:xfrm>
          <a:prstGeom prst="rect">
            <a:avLst/>
          </a:prstGeom>
        </p:spPr>
      </p:pic>
      <p:pic>
        <p:nvPicPr>
          <p:cNvPr id="7" name="Picture 6">
            <a:extLst>
              <a:ext uri="{FF2B5EF4-FFF2-40B4-BE49-F238E27FC236}">
                <a16:creationId xmlns:a16="http://schemas.microsoft.com/office/drawing/2014/main" id="{AD172332-60AA-47D6-8689-58ADEA17385D}"/>
              </a:ext>
            </a:extLst>
          </p:cNvPr>
          <p:cNvPicPr>
            <a:picLocks noChangeAspect="1"/>
          </p:cNvPicPr>
          <p:nvPr/>
        </p:nvPicPr>
        <p:blipFill>
          <a:blip r:embed="rId4"/>
          <a:stretch>
            <a:fillRect/>
          </a:stretch>
        </p:blipFill>
        <p:spPr>
          <a:xfrm>
            <a:off x="2708848" y="4173850"/>
            <a:ext cx="1863152" cy="1863152"/>
          </a:xfrm>
          <a:prstGeom prst="rect">
            <a:avLst/>
          </a:prstGeom>
        </p:spPr>
      </p:pic>
    </p:spTree>
    <p:extLst>
      <p:ext uri="{BB962C8B-B14F-4D97-AF65-F5344CB8AC3E}">
        <p14:creationId xmlns:p14="http://schemas.microsoft.com/office/powerpoint/2010/main" val="257471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EB4A270-3C01-4E70-B6CB-FA456BBCDA90}"/>
              </a:ext>
            </a:extLst>
          </p:cNvPr>
          <p:cNvSpPr>
            <a:spLocks noGrp="1" noChangeArrowheads="1"/>
          </p:cNvSpPr>
          <p:nvPr>
            <p:ph type="title"/>
          </p:nvPr>
        </p:nvSpPr>
        <p:spPr>
          <a:xfrm>
            <a:off x="1236777" y="167086"/>
            <a:ext cx="7848600" cy="576262"/>
          </a:xfrm>
        </p:spPr>
        <p:txBody>
          <a:bodyPr/>
          <a:lstStyle/>
          <a:p>
            <a:pPr eaLnBrk="1" hangingPunct="1"/>
            <a:r>
              <a:rPr lang="en-US" altLang="en-US" sz="2800" dirty="0"/>
              <a:t>Preemptive Scheduling and Race Conditions</a:t>
            </a:r>
          </a:p>
        </p:txBody>
      </p:sp>
      <p:sp>
        <p:nvSpPr>
          <p:cNvPr id="27651" name="Rectangle 3">
            <a:extLst>
              <a:ext uri="{FF2B5EF4-FFF2-40B4-BE49-F238E27FC236}">
                <a16:creationId xmlns:a16="http://schemas.microsoft.com/office/drawing/2014/main" id="{6B795676-7DD0-4F16-8B81-4EFFF754D531}"/>
              </a:ext>
            </a:extLst>
          </p:cNvPr>
          <p:cNvSpPr>
            <a:spLocks noGrp="1" noChangeArrowheads="1"/>
          </p:cNvSpPr>
          <p:nvPr>
            <p:ph type="body" idx="1"/>
          </p:nvPr>
        </p:nvSpPr>
        <p:spPr>
          <a:xfrm>
            <a:off x="311085" y="1193434"/>
            <a:ext cx="8568963" cy="5084817"/>
          </a:xfrm>
        </p:spPr>
        <p:txBody>
          <a:bodyPr/>
          <a:lstStyle/>
          <a:p>
            <a:pPr marL="342900" marR="0" lvl="0" indent="-342900" algn="r" rtl="1">
              <a:buFont typeface="Wingdings" panose="05000000000000000000" pitchFamily="2" charset="2"/>
              <a:buChar char=""/>
              <a:tabLst>
                <a:tab pos="457200" algn="l"/>
              </a:tabLst>
            </a:pPr>
            <a:r>
              <a:rPr lang="ar-SA" sz="32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زمان‌بندی </a:t>
            </a:r>
            <a:r>
              <a:rPr lang="fa-IR" sz="3200" b="1" dirty="0">
                <a:solidFill>
                  <a:srgbClr val="1F1F1F"/>
                </a:solidFill>
                <a:latin typeface="Arial" panose="020B0604020202020204" pitchFamily="34" charset="0"/>
                <a:ea typeface="Times New Roman" panose="02020603050405020304" pitchFamily="18" charset="0"/>
                <a:cs typeface="B Nazanin" panose="00000400000000000000" pitchFamily="2" charset="-78"/>
              </a:rPr>
              <a:t>غیرانحصاری</a:t>
            </a:r>
          </a:p>
          <a:p>
            <a:pPr lvl="1" indent="-342900" algn="r" rtl="1">
              <a:buFont typeface="Wingdings" panose="05000000000000000000" pitchFamily="2" charset="2"/>
              <a:buChar char=""/>
              <a:tabLst>
                <a:tab pos="457200" algn="l"/>
              </a:tabLst>
            </a:pPr>
            <a:r>
              <a:rPr lang="ar-SA" sz="32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می‌تواند منجر به </a:t>
            </a:r>
            <a:r>
              <a:rPr lang="ar-SA" sz="32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شرایط مسابقه </a:t>
            </a:r>
            <a:r>
              <a:rPr lang="ar-SA"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شود، زمانی که چندین فرایند به داده‌های مشترک دسترسی داشته باشند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3200" dirty="0">
              <a:effectLst/>
              <a:latin typeface="Times New Roman" panose="02020603050405020304" pitchFamily="18" charset="0"/>
              <a:ea typeface="Times New Roman" panose="02020603050405020304" pitchFamily="18" charset="0"/>
            </a:endParaRPr>
          </a:p>
          <a:p>
            <a:pPr lvl="1" indent="-342900" algn="r" rtl="1">
              <a:buFont typeface="Wingdings" panose="05000000000000000000" pitchFamily="2" charset="2"/>
              <a:buChar char=""/>
              <a:tabLst>
                <a:tab pos="457200" algn="l"/>
              </a:tabLst>
            </a:pPr>
            <a:r>
              <a:rPr lang="ar-SA"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فرض کنید دو فرایند داریم که داده‌ای را به اشتراک گذاشته‌اند. در حالی که یک فرایند در حال به‌روزرسانی داده‌ها است، سیستم عامل کنترل</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پردازنده</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را از آن گرفته و به فرایند دیگری می‌دهد. در نتیجه، فرایند دوم تلاش می‌کند داده‌ها را بخواند، در حالی که داده‌ها در یک وضعیت نامعتبر قرار دارند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6456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1">
            <a:extLst>
              <a:ext uri="{FF2B5EF4-FFF2-40B4-BE49-F238E27FC236}">
                <a16:creationId xmlns:a16="http://schemas.microsoft.com/office/drawing/2014/main" id="{4B24D036-ECCD-4EE8-9908-C3EEA54E5CE0}"/>
              </a:ext>
            </a:extLst>
          </p:cNvPr>
          <p:cNvPicPr>
            <a:picLocks noChangeAspect="1"/>
          </p:cNvPicPr>
          <p:nvPr/>
        </p:nvPicPr>
        <p:blipFill rotWithShape="1">
          <a:blip r:embed="rId3">
            <a:extLst>
              <a:ext uri="{28A0092B-C50C-407E-A947-70E740481C1C}">
                <a14:useLocalDpi xmlns:a14="http://schemas.microsoft.com/office/drawing/2010/main" val="0"/>
              </a:ext>
            </a:extLst>
          </a:blip>
          <a:srcRect r="42249"/>
          <a:stretch/>
        </p:blipFill>
        <p:spPr bwMode="auto">
          <a:xfrm>
            <a:off x="269291" y="1041922"/>
            <a:ext cx="3132929" cy="364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9" name="Rectangle 2">
            <a:extLst>
              <a:ext uri="{FF2B5EF4-FFF2-40B4-BE49-F238E27FC236}">
                <a16:creationId xmlns:a16="http://schemas.microsoft.com/office/drawing/2014/main" id="{C185CC1F-4F14-4AFD-8E13-6930EBB32CE9}"/>
              </a:ext>
            </a:extLst>
          </p:cNvPr>
          <p:cNvSpPr>
            <a:spLocks noGrp="1" noChangeArrowheads="1"/>
          </p:cNvSpPr>
          <p:nvPr>
            <p:ph type="title"/>
          </p:nvPr>
        </p:nvSpPr>
        <p:spPr>
          <a:xfrm>
            <a:off x="457200" y="217329"/>
            <a:ext cx="8229600" cy="576263"/>
          </a:xfrm>
        </p:spPr>
        <p:txBody>
          <a:bodyPr/>
          <a:lstStyle/>
          <a:p>
            <a:pPr eaLnBrk="1" hangingPunct="1"/>
            <a:r>
              <a:rPr lang="en-US" altLang="en-US" dirty="0">
                <a:solidFill>
                  <a:srgbClr val="0070C0"/>
                </a:solidFill>
              </a:rPr>
              <a:t>Dispatcher</a:t>
            </a:r>
            <a:r>
              <a:rPr lang="fa-IR" altLang="en-US" dirty="0">
                <a:solidFill>
                  <a:srgbClr val="0070C0"/>
                </a:solidFill>
              </a:rPr>
              <a:t> </a:t>
            </a:r>
            <a:r>
              <a:rPr lang="ar-SA" sz="3200" b="1" dirty="0">
                <a:solidFill>
                  <a:srgbClr val="0070C0"/>
                </a:solidFill>
                <a:effectLst/>
                <a:latin typeface="Arial" panose="020B0604020202020204" pitchFamily="34" charset="0"/>
                <a:ea typeface="Times New Roman" panose="02020603050405020304" pitchFamily="18" charset="0"/>
                <a:cs typeface="B Nazanin" panose="00000400000000000000" pitchFamily="2" charset="-78"/>
              </a:rPr>
              <a:t>توزیع‌کننده</a:t>
            </a:r>
            <a:r>
              <a:rPr lang="fa-IR" sz="3200" b="1" dirty="0">
                <a:solidFill>
                  <a:srgbClr val="0070C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altLang="en-US" dirty="0">
              <a:solidFill>
                <a:srgbClr val="0070C0"/>
              </a:solidFill>
            </a:endParaRPr>
          </a:p>
        </p:txBody>
      </p:sp>
      <p:sp>
        <p:nvSpPr>
          <p:cNvPr id="17410" name="Rectangle 3">
            <a:extLst>
              <a:ext uri="{FF2B5EF4-FFF2-40B4-BE49-F238E27FC236}">
                <a16:creationId xmlns:a16="http://schemas.microsoft.com/office/drawing/2014/main" id="{E113DAE6-D3A7-45EF-87B5-890976FCB8D4}"/>
              </a:ext>
            </a:extLst>
          </p:cNvPr>
          <p:cNvSpPr>
            <a:spLocks noGrp="1" noChangeArrowheads="1"/>
          </p:cNvSpPr>
          <p:nvPr>
            <p:ph type="body" idx="1"/>
          </p:nvPr>
        </p:nvSpPr>
        <p:spPr>
          <a:xfrm>
            <a:off x="3271101" y="900600"/>
            <a:ext cx="5701449" cy="5342258"/>
          </a:xfrm>
        </p:spPr>
        <p:txBody>
          <a:bodyPr/>
          <a:lstStyle/>
          <a:p>
            <a:pPr marL="0" marR="0" algn="r" rtl="1">
              <a:lnSpc>
                <a:spcPct val="107000"/>
              </a:lnSpc>
              <a:spcBef>
                <a:spcPts val="200"/>
              </a:spcBef>
              <a:spcAft>
                <a:spcPts val="0"/>
              </a:spcAf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ماژول توزیع‌کننده</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(Dispatcher module)</a:t>
            </a:r>
            <a:endParaRPr lang="en-US"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r" rtl="1"/>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ماژول توزیع‌کننده، کنترل</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پردازنده</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را به فرایندی که توسط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زمان‌بند پردازنده</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انتخاب شده است، واگذار می‌کند. این فرآیند شامل موارد زیر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تغییر متن</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(Switching context)</a:t>
            </a:r>
            <a:endParaRPr lang="en-US"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تغییر به حالت کاربر</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(Switching to user mode)</a:t>
            </a:r>
            <a:endParaRPr lang="en-US"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پرش به مکان مناسب در برنامه کاربر برای راه‌اندازی مجدد آن برنامه</a:t>
            </a:r>
            <a:endParaRPr lang="en-US"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Font typeface="Wingdings" panose="05000000000000000000" pitchFamily="2" charset="2"/>
              <a:buChar char=""/>
              <a:tabLst>
                <a:tab pos="914400" algn="l"/>
              </a:tabLst>
            </a:pPr>
            <a:r>
              <a:rPr lang="fa-IR" sz="2400" dirty="0">
                <a:effectLst/>
                <a:latin typeface="Calibri" panose="020F0502020204030204" pitchFamily="34" charset="0"/>
                <a:ea typeface="Calibri" panose="020F0502020204030204" pitchFamily="34" charset="0"/>
                <a:cs typeface="B Nazanin" panose="00000400000000000000" pitchFamily="2" charset="-78"/>
              </a:rPr>
              <a:t>تاخیر توزیع</a:t>
            </a:r>
            <a:r>
              <a:rPr lang="en-US" sz="2400" dirty="0">
                <a:effectLst/>
                <a:latin typeface="Calibri" panose="020F0502020204030204" pitchFamily="34" charset="0"/>
                <a:ea typeface="Calibri" panose="020F0502020204030204" pitchFamily="34" charset="0"/>
                <a:cs typeface="B Nazanin" panose="00000400000000000000" pitchFamily="2" charset="-78"/>
              </a:rPr>
              <a:t> dispatch latency</a:t>
            </a:r>
            <a:r>
              <a:rPr lang="fa-IR" sz="2400" dirty="0">
                <a:effectLst/>
                <a:latin typeface="Calibri" panose="020F0502020204030204" pitchFamily="34" charset="0"/>
                <a:ea typeface="Calibri" panose="020F0502020204030204" pitchFamily="34" charset="0"/>
                <a:cs typeface="B Nazanin" panose="00000400000000000000" pitchFamily="2" charset="-78"/>
              </a:rPr>
              <a:t>: زمانی که برای توزیع کننده طول میکشد تا یک فرایند را متوقف کرده و دیگری را شروع کند.</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84BC100-CBCD-4FBD-A30F-9EBDD59CA0FB}"/>
              </a:ext>
            </a:extLst>
          </p:cNvPr>
          <p:cNvSpPr>
            <a:spLocks noGrp="1" noChangeArrowheads="1"/>
          </p:cNvSpPr>
          <p:nvPr>
            <p:ph type="title"/>
          </p:nvPr>
        </p:nvSpPr>
        <p:spPr>
          <a:xfrm>
            <a:off x="990600" y="214313"/>
            <a:ext cx="7696200" cy="576262"/>
          </a:xfrm>
        </p:spPr>
        <p:txBody>
          <a:bodyPr/>
          <a:lstStyle/>
          <a:p>
            <a:pPr eaLnBrk="1" hangingPunct="1"/>
            <a:r>
              <a:rPr lang="en-US" altLang="en-US" dirty="0"/>
              <a:t>Scheduling Criteria</a:t>
            </a:r>
          </a:p>
        </p:txBody>
      </p:sp>
      <p:sp>
        <p:nvSpPr>
          <p:cNvPr id="19458" name="Rectangle 3">
            <a:extLst>
              <a:ext uri="{FF2B5EF4-FFF2-40B4-BE49-F238E27FC236}">
                <a16:creationId xmlns:a16="http://schemas.microsoft.com/office/drawing/2014/main" id="{4338C466-115B-47DE-A288-6C7152DF0770}"/>
              </a:ext>
            </a:extLst>
          </p:cNvPr>
          <p:cNvSpPr>
            <a:spLocks noGrp="1" noChangeArrowheads="1"/>
          </p:cNvSpPr>
          <p:nvPr>
            <p:ph type="body" idx="1"/>
          </p:nvPr>
        </p:nvSpPr>
        <p:spPr>
          <a:xfrm>
            <a:off x="377072" y="1246188"/>
            <a:ext cx="8168213" cy="5088623"/>
          </a:xfrm>
        </p:spPr>
        <p:txBody>
          <a:body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بهره‌وری</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پردازنده</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 utilization)</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مشغول نگه داشتن</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400" dirty="0">
                <a:solidFill>
                  <a:srgbClr val="1F1F1F"/>
                </a:solidFill>
                <a:latin typeface="Arial" panose="020B0604020202020204" pitchFamily="34" charset="0"/>
                <a:cs typeface="B Nazanin" panose="00000400000000000000" pitchFamily="2" charset="-78"/>
              </a:rPr>
              <a:t>پردازنده</a:t>
            </a:r>
            <a:r>
              <a:rPr lang="en-US" sz="2400" dirty="0">
                <a:solidFill>
                  <a:srgbClr val="1F1F1F"/>
                </a:solidFill>
                <a:latin typeface="Arial" panose="020B0604020202020204" pitchFamily="34" charset="0"/>
                <a:cs typeface="B Nazanin" panose="00000400000000000000" pitchFamily="2" charset="-78"/>
              </a:rPr>
              <a:t> </a:t>
            </a:r>
            <a:r>
              <a:rPr lang="ar-SA" sz="2400" dirty="0">
                <a:solidFill>
                  <a:srgbClr val="1F1F1F"/>
                </a:solidFill>
                <a:latin typeface="Arial" panose="020B0604020202020204" pitchFamily="34" charset="0"/>
                <a:cs typeface="B Nazanin" panose="00000400000000000000" pitchFamily="2" charset="-78"/>
              </a:rPr>
              <a:t>تا حد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ممکن</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توان عملیاتی</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(Throughput):</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تعداد فرایندهایی که اجرای خود را در واحد زمان به پایان می‌رسانند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 </a:t>
            </a:r>
            <a:r>
              <a:rPr lang="fa-IR"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گردش</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(Turnaround time):</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کل زمانی که برای اجرای یک فرایند خاص صرف می‌شود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 انتظار</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(Waiting time):</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مدتی که یک فرایند در صف آماده منتظر مانده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 پاسخ</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(Response time):</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مدتی که از زمان ارسال یک درخواست تا تولید اولین پاسخ طول می‌کشد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A22DB2EC-3AE5-4A50-BF1F-F8FE7B96CE4B}"/>
              </a:ext>
            </a:extLst>
          </p:cNvPr>
          <p:cNvSpPr>
            <a:spLocks noGrp="1" noChangeArrowheads="1"/>
          </p:cNvSpPr>
          <p:nvPr>
            <p:ph type="title"/>
          </p:nvPr>
        </p:nvSpPr>
        <p:spPr>
          <a:xfrm>
            <a:off x="1423450" y="143942"/>
            <a:ext cx="7513637" cy="576262"/>
          </a:xfrm>
        </p:spPr>
        <p:txBody>
          <a:bodyPr/>
          <a:lstStyle/>
          <a:p>
            <a:pPr eaLnBrk="1" hangingPunct="1"/>
            <a:r>
              <a:rPr lang="fa-IR" sz="2800" b="1" dirty="0">
                <a:solidFill>
                  <a:srgbClr val="0070C0"/>
                </a:solidFill>
                <a:effectLst/>
                <a:latin typeface="Arial" panose="020B0604020202020204" pitchFamily="34" charset="0"/>
                <a:ea typeface="Times New Roman" panose="02020603050405020304" pitchFamily="18" charset="0"/>
                <a:cs typeface="B Nazanin" panose="00000400000000000000" pitchFamily="2" charset="-78"/>
              </a:rPr>
              <a:t>معیار‌های بهینه‌سازی الگوریتم زمان‌بندی</a:t>
            </a:r>
            <a:endParaRPr lang="en-US" altLang="en-US" sz="2800" dirty="0"/>
          </a:p>
        </p:txBody>
      </p:sp>
      <p:sp>
        <p:nvSpPr>
          <p:cNvPr id="21506" name="Rectangle 3">
            <a:extLst>
              <a:ext uri="{FF2B5EF4-FFF2-40B4-BE49-F238E27FC236}">
                <a16:creationId xmlns:a16="http://schemas.microsoft.com/office/drawing/2014/main" id="{DA102F21-0BD1-4162-8066-37183DF9B945}"/>
              </a:ext>
            </a:extLst>
          </p:cNvPr>
          <p:cNvSpPr>
            <a:spLocks noGrp="1" noChangeArrowheads="1"/>
          </p:cNvSpPr>
          <p:nvPr>
            <p:ph type="body" idx="1"/>
          </p:nvPr>
        </p:nvSpPr>
        <p:spPr>
          <a:xfrm>
            <a:off x="852488" y="1113511"/>
            <a:ext cx="7681912" cy="4483100"/>
          </a:xfrm>
        </p:spPr>
        <p:txBody>
          <a:bodyPr/>
          <a:lstStyle/>
          <a:p>
            <a:pPr marR="0" lvl="0" algn="r" rtl="1">
              <a:buSzPts val="1000"/>
              <a:buFont typeface="Wingdings" panose="05000000000000000000" pitchFamily="2" charset="2"/>
              <a:buChar char="v"/>
              <a:tabLst>
                <a:tab pos="457200" algn="l"/>
              </a:tabLst>
            </a:pPr>
            <a:r>
              <a:rPr lang="ar-SA" sz="3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حداکثر </a:t>
            </a:r>
            <a:r>
              <a:rPr lang="ar-SA" sz="3600" dirty="0">
                <a:solidFill>
                  <a:srgbClr val="1F1F1F"/>
                </a:solidFill>
                <a:latin typeface="Arial" panose="020B0604020202020204" pitchFamily="34" charset="0"/>
                <a:cs typeface="B Nazanin" panose="00000400000000000000" pitchFamily="2" charset="-78"/>
              </a:rPr>
              <a:t>بهره‌وری</a:t>
            </a:r>
            <a:r>
              <a:rPr lang="en-US" sz="3600" dirty="0">
                <a:solidFill>
                  <a:srgbClr val="1F1F1F"/>
                </a:solidFill>
                <a:latin typeface="Arial" panose="020B0604020202020204" pitchFamily="34" charset="0"/>
                <a:cs typeface="B Nazanin" panose="00000400000000000000" pitchFamily="2" charset="-78"/>
              </a:rPr>
              <a:t> </a:t>
            </a:r>
            <a:r>
              <a:rPr lang="fa-IR" sz="3600" dirty="0">
                <a:solidFill>
                  <a:srgbClr val="1F1F1F"/>
                </a:solidFill>
                <a:latin typeface="Arial" panose="020B0604020202020204" pitchFamily="34" charset="0"/>
                <a:cs typeface="B Nazanin" panose="00000400000000000000" pitchFamily="2" charset="-78"/>
              </a:rPr>
              <a:t>پردازنده</a:t>
            </a:r>
            <a:endParaRPr lang="en-US" sz="3600" dirty="0">
              <a:solidFill>
                <a:srgbClr val="1F1F1F"/>
              </a:solidFill>
              <a:latin typeface="Arial" panose="020B0604020202020204" pitchFamily="34" charset="0"/>
              <a:cs typeface="B Nazanin" panose="00000400000000000000" pitchFamily="2" charset="-78"/>
            </a:endParaRPr>
          </a:p>
          <a:p>
            <a:pPr marR="0" lvl="0" algn="r" rtl="1">
              <a:lnSpc>
                <a:spcPct val="107000"/>
              </a:lnSpc>
              <a:spcBef>
                <a:spcPts val="0"/>
              </a:spcBef>
              <a:spcAft>
                <a:spcPts val="800"/>
              </a:spcAft>
              <a:buSzPts val="1000"/>
              <a:buFont typeface="Wingdings" panose="05000000000000000000" pitchFamily="2" charset="2"/>
              <a:buChar char="v"/>
              <a:tabLst>
                <a:tab pos="457200" algn="l"/>
              </a:tabLst>
            </a:pPr>
            <a:r>
              <a:rPr lang="ar-SA" sz="3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حداکثر توان عملیاتی</a:t>
            </a:r>
            <a:endParaRPr lang="en-US" sz="3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R="0" lvl="0" algn="r" rtl="1">
              <a:lnSpc>
                <a:spcPct val="107000"/>
              </a:lnSpc>
              <a:spcBef>
                <a:spcPts val="0"/>
              </a:spcBef>
              <a:spcAft>
                <a:spcPts val="800"/>
              </a:spcAft>
              <a:buSzPts val="1000"/>
              <a:buFont typeface="Wingdings" panose="05000000000000000000" pitchFamily="2" charset="2"/>
              <a:buChar char="v"/>
              <a:tabLst>
                <a:tab pos="457200" algn="l"/>
              </a:tabLst>
            </a:pPr>
            <a:r>
              <a:rPr lang="ar-SA" sz="3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حداقل زمان </a:t>
            </a:r>
            <a:r>
              <a:rPr lang="fa-IR" sz="3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گردش</a:t>
            </a:r>
            <a:endParaRPr lang="en-US" sz="3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R="0" lvl="0" algn="r" rtl="1">
              <a:lnSpc>
                <a:spcPct val="107000"/>
              </a:lnSpc>
              <a:spcBef>
                <a:spcPts val="0"/>
              </a:spcBef>
              <a:spcAft>
                <a:spcPts val="800"/>
              </a:spcAft>
              <a:buSzPts val="1000"/>
              <a:buFont typeface="Wingdings" panose="05000000000000000000" pitchFamily="2" charset="2"/>
              <a:buChar char="v"/>
              <a:tabLst>
                <a:tab pos="457200" algn="l"/>
              </a:tabLst>
            </a:pPr>
            <a:r>
              <a:rPr lang="ar-SA" sz="3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حداقل زمان انتظار</a:t>
            </a:r>
            <a:endParaRPr lang="en-US" sz="3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R="0" lvl="0" algn="r" rtl="1">
              <a:lnSpc>
                <a:spcPct val="107000"/>
              </a:lnSpc>
              <a:spcBef>
                <a:spcPts val="0"/>
              </a:spcBef>
              <a:spcAft>
                <a:spcPts val="800"/>
              </a:spcAft>
              <a:buSzPts val="1000"/>
              <a:buFont typeface="Wingdings" panose="05000000000000000000" pitchFamily="2" charset="2"/>
              <a:buChar char="v"/>
              <a:tabLst>
                <a:tab pos="457200" algn="l"/>
              </a:tabLst>
            </a:pPr>
            <a:r>
              <a:rPr lang="ar-SA" sz="3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حداقل زمان پاسخ</a:t>
            </a:r>
            <a:endParaRPr lang="en-US" sz="3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A22DB2EC-3AE5-4A50-BF1F-F8FE7B96CE4B}"/>
              </a:ext>
            </a:extLst>
          </p:cNvPr>
          <p:cNvSpPr>
            <a:spLocks noGrp="1" noChangeArrowheads="1"/>
          </p:cNvSpPr>
          <p:nvPr>
            <p:ph type="title"/>
          </p:nvPr>
        </p:nvSpPr>
        <p:spPr>
          <a:xfrm>
            <a:off x="1423450" y="143942"/>
            <a:ext cx="7513637" cy="576262"/>
          </a:xfrm>
        </p:spPr>
        <p:txBody>
          <a:bodyPr/>
          <a:lstStyle/>
          <a:p>
            <a:pPr rtl="1" eaLnBrk="1" hangingPunct="1"/>
            <a:r>
              <a:rPr lang="fa-IR" sz="2800" b="1" dirty="0">
                <a:solidFill>
                  <a:srgbClr val="0070C0"/>
                </a:solidFill>
                <a:effectLst/>
                <a:latin typeface="Arial" panose="020B0604020202020204" pitchFamily="34" charset="0"/>
                <a:ea typeface="Times New Roman" panose="02020603050405020304" pitchFamily="18" charset="0"/>
                <a:cs typeface="B Nazanin" panose="00000400000000000000" pitchFamily="2" charset="-78"/>
              </a:rPr>
              <a:t>الگوریتم زمان‌بندی</a:t>
            </a:r>
            <a:r>
              <a:rPr lang="en-US" sz="2800" b="1" dirty="0">
                <a:solidFill>
                  <a:srgbClr val="0070C0"/>
                </a:solidFill>
                <a:effectLst/>
                <a:latin typeface="Arial" panose="020B0604020202020204" pitchFamily="34" charset="0"/>
                <a:ea typeface="Times New Roman" panose="02020603050405020304" pitchFamily="18" charset="0"/>
                <a:cs typeface="B Nazanin" panose="00000400000000000000" pitchFamily="2" charset="-78"/>
              </a:rPr>
              <a:t>FCFS </a:t>
            </a:r>
            <a:endParaRPr lang="en-US" altLang="en-US" sz="2800" dirty="0"/>
          </a:p>
        </p:txBody>
      </p:sp>
      <p:sp>
        <p:nvSpPr>
          <p:cNvPr id="21506" name="Rectangle 3">
            <a:extLst>
              <a:ext uri="{FF2B5EF4-FFF2-40B4-BE49-F238E27FC236}">
                <a16:creationId xmlns:a16="http://schemas.microsoft.com/office/drawing/2014/main" id="{DA102F21-0BD1-4162-8066-37183DF9B945}"/>
              </a:ext>
            </a:extLst>
          </p:cNvPr>
          <p:cNvSpPr>
            <a:spLocks noGrp="1" noChangeArrowheads="1"/>
          </p:cNvSpPr>
          <p:nvPr>
            <p:ph type="body" idx="1"/>
          </p:nvPr>
        </p:nvSpPr>
        <p:spPr>
          <a:xfrm>
            <a:off x="852488" y="1113511"/>
            <a:ext cx="7681912" cy="4483100"/>
          </a:xfrm>
        </p:spPr>
        <p:txBody>
          <a:bodyPr/>
          <a:lstStyle/>
          <a:p>
            <a:pPr marR="0" lvl="0" algn="r" rtl="1">
              <a:buSzPts val="1000"/>
              <a:buFont typeface="Wingdings" panose="05000000000000000000" pitchFamily="2" charset="2"/>
              <a:buChar char="v"/>
              <a:tabLst>
                <a:tab pos="457200" algn="l"/>
              </a:tabLst>
            </a:pPr>
            <a:r>
              <a:rPr lang="fa-IR" sz="3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اولین ورود و اولین خدمت‌رسانی</a:t>
            </a:r>
          </a:p>
          <a:p>
            <a:pPr lvl="1" algn="r" rtl="1">
              <a:buSzPts val="1000"/>
              <a:buFont typeface="Wingdings" panose="05000000000000000000" pitchFamily="2" charset="2"/>
              <a:buChar char="v"/>
              <a:tabLst>
                <a:tab pos="457200" algn="l"/>
              </a:tabLst>
            </a:pPr>
            <a:r>
              <a:rPr lang="fa-IR" sz="3600" dirty="0">
                <a:solidFill>
                  <a:srgbClr val="1F1F1F"/>
                </a:solidFill>
                <a:latin typeface="Arial" panose="020B0604020202020204" pitchFamily="34" charset="0"/>
                <a:ea typeface="Calibri" panose="020F0502020204030204" pitchFamily="34" charset="0"/>
                <a:cs typeface="B Nazanin" panose="00000400000000000000" pitchFamily="2" charset="-78"/>
              </a:rPr>
              <a:t>اولویت بر فرآیند‌هایی هست که زودتر به صف وارد شده‌اند. </a:t>
            </a:r>
            <a:endParaRPr lang="en-US" sz="3600" dirty="0">
              <a:solidFill>
                <a:srgbClr val="1F1F1F"/>
              </a:solidFill>
              <a:latin typeface="Arial" panose="020B0604020202020204" pitchFamily="34" charset="0"/>
              <a:ea typeface="Calibri" panose="020F0502020204030204" pitchFamily="34" charset="0"/>
              <a:cs typeface="B Nazanin" panose="00000400000000000000" pitchFamily="2" charset="-78"/>
            </a:endParaRPr>
          </a:p>
          <a:p>
            <a:pPr algn="r" rtl="1">
              <a:buSzPts val="1000"/>
              <a:buFont typeface="Wingdings" panose="05000000000000000000" pitchFamily="2" charset="2"/>
              <a:buChar char="v"/>
              <a:tabLst>
                <a:tab pos="457200" algn="l"/>
              </a:tabLst>
            </a:pPr>
            <a:r>
              <a:rPr lang="fa-IR" sz="36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از ن</a:t>
            </a:r>
            <a:r>
              <a:rPr lang="fa-IR" sz="3600" dirty="0">
                <a:solidFill>
                  <a:srgbClr val="1F1F1F"/>
                </a:solidFill>
                <a:latin typeface="Arial" panose="020B0604020202020204" pitchFamily="34" charset="0"/>
                <a:ea typeface="Calibri" panose="020F0502020204030204" pitchFamily="34" charset="0"/>
                <a:cs typeface="B Nazanin" panose="00000400000000000000" pitchFamily="2" charset="-78"/>
              </a:rPr>
              <a:t>وع زمانبندی انحصاری</a:t>
            </a:r>
            <a:endParaRPr lang="en-US" sz="3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19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A3AF8A99-5400-4B88-80AE-AE6C448E0574}"/>
              </a:ext>
            </a:extLst>
          </p:cNvPr>
          <p:cNvSpPr>
            <a:spLocks noGrp="1" noChangeArrowheads="1"/>
          </p:cNvSpPr>
          <p:nvPr>
            <p:ph type="title"/>
          </p:nvPr>
        </p:nvSpPr>
        <p:spPr>
          <a:xfrm>
            <a:off x="1107396" y="287515"/>
            <a:ext cx="7997825" cy="457200"/>
          </a:xfrm>
        </p:spPr>
        <p:txBody>
          <a:bodyPr/>
          <a:lstStyle/>
          <a:p>
            <a:pPr eaLnBrk="1" hangingPunct="1"/>
            <a:r>
              <a:rPr lang="en-US" altLang="en-US" sz="2800" dirty="0"/>
              <a:t>First- Come, First-Served (FCFS) Scheduling</a:t>
            </a:r>
          </a:p>
        </p:txBody>
      </p:sp>
      <p:sp>
        <p:nvSpPr>
          <p:cNvPr id="23554" name="Rectangle 3">
            <a:extLst>
              <a:ext uri="{FF2B5EF4-FFF2-40B4-BE49-F238E27FC236}">
                <a16:creationId xmlns:a16="http://schemas.microsoft.com/office/drawing/2014/main" id="{00593719-A5A4-4326-8529-37EC324927D6}"/>
              </a:ext>
            </a:extLst>
          </p:cNvPr>
          <p:cNvSpPr>
            <a:spLocks noGrp="1" noChangeArrowheads="1"/>
          </p:cNvSpPr>
          <p:nvPr>
            <p:ph type="body" idx="1"/>
          </p:nvPr>
        </p:nvSpPr>
        <p:spPr>
          <a:xfrm>
            <a:off x="833438" y="1250950"/>
            <a:ext cx="7566025" cy="3325863"/>
          </a:xfrm>
        </p:spPr>
        <p:txBody>
          <a:bodyPr/>
          <a:lstStyle/>
          <a:p>
            <a:pPr>
              <a:lnSpc>
                <a:spcPct val="90000"/>
              </a:lnSpc>
              <a:buFont typeface="Monotype Sorts" pitchFamily="-84" charset="2"/>
              <a:buNone/>
              <a:tabLst>
                <a:tab pos="3028950" algn="ctr"/>
                <a:tab pos="4633913" algn="ctr"/>
              </a:tabLst>
            </a:pPr>
            <a:r>
              <a:rPr lang="en-US" altLang="en-US" sz="1600" dirty="0">
                <a:cs typeface="B Nazanin" panose="00000400000000000000" pitchFamily="2" charset="-78"/>
              </a:rPr>
              <a:t>		</a:t>
            </a:r>
            <a:r>
              <a:rPr lang="fa-IR" altLang="en-US" u="sng" dirty="0">
                <a:cs typeface="B Nazanin" panose="00000400000000000000" pitchFamily="2" charset="-78"/>
              </a:rPr>
              <a:t>فرآیند‌ها</a:t>
            </a:r>
            <a:r>
              <a:rPr lang="en-US" altLang="en-US" dirty="0">
                <a:cs typeface="B Nazanin" panose="00000400000000000000" pitchFamily="2" charset="-78"/>
              </a:rPr>
              <a:t>	</a:t>
            </a:r>
            <a:r>
              <a:rPr lang="fa-IR" altLang="en-US" u="sng" dirty="0">
                <a:cs typeface="B Nazanin" panose="00000400000000000000" pitchFamily="2" charset="-78"/>
              </a:rPr>
              <a:t>زمان‌سوختن یا اجرا</a:t>
            </a:r>
            <a:endParaRPr lang="en-US" altLang="en-US" u="sng" dirty="0">
              <a:cs typeface="B Nazanin" panose="00000400000000000000" pitchFamily="2" charset="-78"/>
            </a:endParaRPr>
          </a:p>
          <a:p>
            <a:pPr>
              <a:lnSpc>
                <a:spcPct val="90000"/>
              </a:lnSpc>
              <a:buFont typeface="Monotype Sorts" pitchFamily="-84" charset="2"/>
              <a:buNone/>
              <a:tabLst>
                <a:tab pos="3028950" algn="ctr"/>
                <a:tab pos="4633913" algn="ctr"/>
              </a:tabLst>
            </a:pPr>
            <a:r>
              <a:rPr lang="en-US" altLang="en-US" dirty="0">
                <a:cs typeface="B Nazanin" panose="00000400000000000000" pitchFamily="2" charset="-78"/>
              </a:rPr>
              <a:t>		 </a:t>
            </a:r>
            <a:r>
              <a:rPr lang="en-US" altLang="en-US" i="1" dirty="0">
                <a:cs typeface="B Nazanin" panose="00000400000000000000" pitchFamily="2" charset="-78"/>
              </a:rPr>
              <a:t>P</a:t>
            </a:r>
            <a:r>
              <a:rPr lang="en-US" altLang="en-US" i="1" baseline="-25000" dirty="0">
                <a:cs typeface="B Nazanin" panose="00000400000000000000" pitchFamily="2" charset="-78"/>
              </a:rPr>
              <a:t>1</a:t>
            </a:r>
            <a:r>
              <a:rPr lang="en-US" altLang="en-US" dirty="0">
                <a:cs typeface="B Nazanin" panose="00000400000000000000" pitchFamily="2" charset="-78"/>
              </a:rPr>
              <a:t>	24</a:t>
            </a:r>
          </a:p>
          <a:p>
            <a:pPr>
              <a:lnSpc>
                <a:spcPct val="90000"/>
              </a:lnSpc>
              <a:buFont typeface="Monotype Sorts" pitchFamily="-84" charset="2"/>
              <a:buNone/>
              <a:tabLst>
                <a:tab pos="3028950" algn="ctr"/>
                <a:tab pos="4633913" algn="ctr"/>
              </a:tabLst>
            </a:pPr>
            <a:r>
              <a:rPr lang="en-US" altLang="en-US" dirty="0">
                <a:cs typeface="B Nazanin" panose="00000400000000000000" pitchFamily="2" charset="-78"/>
              </a:rPr>
              <a:t>		 </a:t>
            </a:r>
            <a:r>
              <a:rPr lang="en-US" altLang="en-US" i="1" dirty="0">
                <a:cs typeface="B Nazanin" panose="00000400000000000000" pitchFamily="2" charset="-78"/>
              </a:rPr>
              <a:t>P</a:t>
            </a:r>
            <a:r>
              <a:rPr lang="en-US" altLang="en-US" i="1" baseline="-25000" dirty="0">
                <a:cs typeface="B Nazanin" panose="00000400000000000000" pitchFamily="2" charset="-78"/>
              </a:rPr>
              <a:t>2</a:t>
            </a:r>
            <a:r>
              <a:rPr lang="en-US" altLang="en-US" dirty="0">
                <a:cs typeface="B Nazanin" panose="00000400000000000000" pitchFamily="2" charset="-78"/>
              </a:rPr>
              <a:t> 	3</a:t>
            </a:r>
          </a:p>
          <a:p>
            <a:pPr>
              <a:lnSpc>
                <a:spcPct val="90000"/>
              </a:lnSpc>
              <a:buFont typeface="Monotype Sorts" pitchFamily="-84" charset="2"/>
              <a:buNone/>
              <a:tabLst>
                <a:tab pos="3028950" algn="ctr"/>
                <a:tab pos="4633913" algn="ctr"/>
              </a:tabLst>
            </a:pPr>
            <a:r>
              <a:rPr lang="en-US" altLang="en-US" dirty="0">
                <a:cs typeface="B Nazanin" panose="00000400000000000000" pitchFamily="2" charset="-78"/>
              </a:rPr>
              <a:t>		 </a:t>
            </a:r>
            <a:r>
              <a:rPr lang="en-US" altLang="en-US" i="1" dirty="0">
                <a:cs typeface="B Nazanin" panose="00000400000000000000" pitchFamily="2" charset="-78"/>
              </a:rPr>
              <a:t>P</a:t>
            </a:r>
            <a:r>
              <a:rPr lang="en-US" altLang="en-US" i="1" baseline="-25000" dirty="0">
                <a:cs typeface="B Nazanin" panose="00000400000000000000" pitchFamily="2" charset="-78"/>
              </a:rPr>
              <a:t>3	 </a:t>
            </a:r>
            <a:r>
              <a:rPr lang="en-US" altLang="en-US" dirty="0">
                <a:cs typeface="B Nazanin" panose="00000400000000000000" pitchFamily="2" charset="-78"/>
              </a:rPr>
              <a:t>3</a:t>
            </a:r>
            <a:r>
              <a:rPr lang="en-US" altLang="en-US" i="1" baseline="-25000" dirty="0">
                <a:cs typeface="B Nazanin" panose="00000400000000000000" pitchFamily="2" charset="-78"/>
              </a:rPr>
              <a:t> </a:t>
            </a:r>
          </a:p>
          <a:p>
            <a:pPr marL="0" marR="0" algn="r" rtl="1"/>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فرض کنید فرایندها به ترتیب زیر وارد سیستم می‌شوند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r>
              <a:rPr lang="en-US" dirty="0">
                <a:solidFill>
                  <a:srgbClr val="1F1F1F"/>
                </a:solidFill>
                <a:latin typeface="Arial" panose="020B0604020202020204" pitchFamily="34" charset="0"/>
                <a:ea typeface="Times New Roman" panose="02020603050405020304" pitchFamily="18" charset="0"/>
                <a:cs typeface="B Nazanin" panose="00000400000000000000" pitchFamily="2" charset="-78"/>
              </a:rPr>
              <a:t>P1</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 P2 , P3</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نمودار گانت برای زمان‌بندی به صورت زیر است</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p>
            <a:pPr>
              <a:lnSpc>
                <a:spcPct val="90000"/>
              </a:lnSpc>
              <a:tabLst>
                <a:tab pos="3028950" algn="ctr"/>
                <a:tab pos="4633913" algn="ctr"/>
              </a:tabLst>
            </a:pPr>
            <a:br>
              <a:rPr lang="en-US" altLang="en-US" dirty="0">
                <a:cs typeface="B Nazanin" panose="00000400000000000000" pitchFamily="2" charset="-78"/>
              </a:rPr>
            </a:br>
            <a:br>
              <a:rPr lang="en-US" altLang="en-US" sz="1600" dirty="0">
                <a:cs typeface="B Nazanin" panose="00000400000000000000" pitchFamily="2" charset="-78"/>
              </a:rPr>
            </a:br>
            <a:br>
              <a:rPr lang="en-US" altLang="en-US" sz="1600" dirty="0">
                <a:cs typeface="B Nazanin" panose="00000400000000000000" pitchFamily="2" charset="-78"/>
              </a:rPr>
            </a:br>
            <a:br>
              <a:rPr lang="en-US" altLang="en-US" sz="1600" dirty="0">
                <a:cs typeface="B Nazanin" panose="00000400000000000000" pitchFamily="2" charset="-78"/>
              </a:rPr>
            </a:br>
            <a:endParaRPr lang="en-US" altLang="en-US" sz="1600" dirty="0">
              <a:cs typeface="B Nazanin" panose="00000400000000000000" pitchFamily="2" charset="-78"/>
            </a:endParaRPr>
          </a:p>
          <a:p>
            <a:pPr algn="r" rtl="1">
              <a:lnSpc>
                <a:spcPct val="90000"/>
              </a:lnSpc>
              <a:tabLst>
                <a:tab pos="3028950" algn="ctr"/>
                <a:tab pos="4633913" algn="ctr"/>
              </a:tabLst>
            </a:pPr>
            <a:r>
              <a:rPr lang="fa-IR" altLang="en-US" dirty="0">
                <a:cs typeface="B Nazanin" panose="00000400000000000000" pitchFamily="2" charset="-78"/>
              </a:rPr>
              <a:t> زمان انتظار </a:t>
            </a:r>
            <a:r>
              <a:rPr lang="en-US" altLang="en-US" dirty="0">
                <a:cs typeface="B Nazanin" panose="00000400000000000000" pitchFamily="2" charset="-78"/>
              </a:rPr>
              <a:t>Waiting time for </a:t>
            </a:r>
            <a:r>
              <a:rPr lang="en-US" altLang="en-US" i="1" dirty="0">
                <a:cs typeface="B Nazanin" panose="00000400000000000000" pitchFamily="2" charset="-78"/>
              </a:rPr>
              <a:t>P</a:t>
            </a:r>
            <a:r>
              <a:rPr lang="en-US" altLang="en-US" i="1" baseline="-25000" dirty="0">
                <a:cs typeface="B Nazanin" panose="00000400000000000000" pitchFamily="2" charset="-78"/>
              </a:rPr>
              <a:t>1</a:t>
            </a:r>
            <a:r>
              <a:rPr lang="en-US" altLang="en-US" dirty="0">
                <a:cs typeface="B Nazanin" panose="00000400000000000000" pitchFamily="2" charset="-78"/>
              </a:rPr>
              <a:t>  = 0; </a:t>
            </a:r>
            <a:r>
              <a:rPr lang="en-US" altLang="en-US" i="1" dirty="0">
                <a:cs typeface="B Nazanin" panose="00000400000000000000" pitchFamily="2" charset="-78"/>
              </a:rPr>
              <a:t>P</a:t>
            </a:r>
            <a:r>
              <a:rPr lang="en-US" altLang="en-US" i="1" baseline="-25000" dirty="0">
                <a:cs typeface="B Nazanin" panose="00000400000000000000" pitchFamily="2" charset="-78"/>
              </a:rPr>
              <a:t>2</a:t>
            </a:r>
            <a:r>
              <a:rPr lang="en-US" altLang="en-US" dirty="0">
                <a:cs typeface="B Nazanin" panose="00000400000000000000" pitchFamily="2" charset="-78"/>
              </a:rPr>
              <a:t>  = 24; </a:t>
            </a:r>
            <a:r>
              <a:rPr lang="en-US" altLang="en-US" i="1" dirty="0">
                <a:cs typeface="B Nazanin" panose="00000400000000000000" pitchFamily="2" charset="-78"/>
              </a:rPr>
              <a:t>P</a:t>
            </a:r>
            <a:r>
              <a:rPr lang="en-US" altLang="en-US" i="1" baseline="-25000" dirty="0">
                <a:cs typeface="B Nazanin" panose="00000400000000000000" pitchFamily="2" charset="-78"/>
              </a:rPr>
              <a:t>3 </a:t>
            </a:r>
            <a:r>
              <a:rPr lang="en-US" altLang="en-US" dirty="0">
                <a:cs typeface="B Nazanin" panose="00000400000000000000" pitchFamily="2" charset="-78"/>
              </a:rPr>
              <a:t>= 27</a:t>
            </a:r>
          </a:p>
          <a:p>
            <a:pPr algn="r" rtl="1">
              <a:lnSpc>
                <a:spcPct val="90000"/>
              </a:lnSpc>
              <a:tabLst>
                <a:tab pos="3028950" algn="ctr"/>
                <a:tab pos="4633913" algn="ctr"/>
              </a:tabLst>
            </a:pPr>
            <a:r>
              <a:rPr lang="fa-IR" altLang="en-US" dirty="0">
                <a:cs typeface="B Nazanin" panose="00000400000000000000" pitchFamily="2" charset="-78"/>
              </a:rPr>
              <a:t>میانگین زمان انتظار </a:t>
            </a:r>
            <a:r>
              <a:rPr lang="en-US" altLang="en-US" dirty="0">
                <a:cs typeface="B Nazanin" panose="00000400000000000000" pitchFamily="2" charset="-78"/>
              </a:rPr>
              <a:t>Average waiting time:  (0 + 24 + 27)/3 = 17</a:t>
            </a:r>
          </a:p>
        </p:txBody>
      </p:sp>
      <p:pic>
        <p:nvPicPr>
          <p:cNvPr id="23555" name="Picture 1">
            <a:extLst>
              <a:ext uri="{FF2B5EF4-FFF2-40B4-BE49-F238E27FC236}">
                <a16:creationId xmlns:a16="http://schemas.microsoft.com/office/drawing/2014/main" id="{6693C49E-F1BF-40FA-ACEB-79D52B112D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3450" y="3813175"/>
            <a:ext cx="695483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507C23D-B803-4675-AF95-75B62A737197}"/>
              </a:ext>
            </a:extLst>
          </p:cNvPr>
          <p:cNvSpPr txBox="1"/>
          <p:nvPr/>
        </p:nvSpPr>
        <p:spPr>
          <a:xfrm>
            <a:off x="1737578" y="5865049"/>
            <a:ext cx="6055494" cy="369332"/>
          </a:xfrm>
          <a:prstGeom prst="rect">
            <a:avLst/>
          </a:prstGeom>
          <a:noFill/>
        </p:spPr>
        <p:txBody>
          <a:bodyPr wrap="square">
            <a:spAutoFit/>
          </a:bodyPr>
          <a:lstStyle/>
          <a:p>
            <a:r>
              <a:rPr lang="en-US" b="0" i="0" dirty="0">
                <a:solidFill>
                  <a:srgbClr val="434343"/>
                </a:solidFill>
                <a:effectLst/>
                <a:latin typeface="iransans"/>
              </a:rPr>
              <a:t>Turn Around Time= Completion Time – Arrival Time</a:t>
            </a:r>
            <a:endParaRPr lang="en-US" dirty="0"/>
          </a:p>
        </p:txBody>
      </p:sp>
      <p:sp>
        <p:nvSpPr>
          <p:cNvPr id="8" name="TextBox 7">
            <a:extLst>
              <a:ext uri="{FF2B5EF4-FFF2-40B4-BE49-F238E27FC236}">
                <a16:creationId xmlns:a16="http://schemas.microsoft.com/office/drawing/2014/main" id="{136ADB9B-D9A8-49BB-B064-E4DF7EC99C86}"/>
              </a:ext>
            </a:extLst>
          </p:cNvPr>
          <p:cNvSpPr txBox="1"/>
          <p:nvPr/>
        </p:nvSpPr>
        <p:spPr>
          <a:xfrm>
            <a:off x="2133199" y="6138129"/>
            <a:ext cx="4877602" cy="369332"/>
          </a:xfrm>
          <a:prstGeom prst="rect">
            <a:avLst/>
          </a:prstGeom>
          <a:noFill/>
        </p:spPr>
        <p:txBody>
          <a:bodyPr wrap="square">
            <a:spAutoFit/>
          </a:bodyPr>
          <a:lstStyle/>
          <a:p>
            <a:r>
              <a:rPr lang="en-US" b="0" i="0" dirty="0">
                <a:solidFill>
                  <a:srgbClr val="434343"/>
                </a:solidFill>
                <a:effectLst/>
                <a:latin typeface="iransans"/>
              </a:rPr>
              <a:t> Waiting Time= Turn Around Time – Burst Time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624DA10D-55B3-4B35-A002-F73DC17E003A}"/>
              </a:ext>
            </a:extLst>
          </p:cNvPr>
          <p:cNvSpPr>
            <a:spLocks noGrp="1" noChangeArrowheads="1"/>
          </p:cNvSpPr>
          <p:nvPr>
            <p:ph type="title"/>
          </p:nvPr>
        </p:nvSpPr>
        <p:spPr>
          <a:xfrm>
            <a:off x="982663" y="231158"/>
            <a:ext cx="7704137" cy="576262"/>
          </a:xfrm>
        </p:spPr>
        <p:txBody>
          <a:bodyPr/>
          <a:lstStyle/>
          <a:p>
            <a:pPr eaLnBrk="1" hangingPunct="1"/>
            <a:r>
              <a:rPr lang="en-US" altLang="en-US" dirty="0"/>
              <a:t>FCFS Scheduling (Cont.)</a:t>
            </a:r>
          </a:p>
        </p:txBody>
      </p:sp>
      <p:sp>
        <p:nvSpPr>
          <p:cNvPr id="13315" name="Rectangle 3">
            <a:extLst>
              <a:ext uri="{FF2B5EF4-FFF2-40B4-BE49-F238E27FC236}">
                <a16:creationId xmlns:a16="http://schemas.microsoft.com/office/drawing/2014/main" id="{332EE341-968F-42D6-9F71-9462061509EC}"/>
              </a:ext>
            </a:extLst>
          </p:cNvPr>
          <p:cNvSpPr>
            <a:spLocks noGrp="1" noChangeArrowheads="1"/>
          </p:cNvSpPr>
          <p:nvPr>
            <p:ph type="body" idx="1"/>
          </p:nvPr>
        </p:nvSpPr>
        <p:spPr>
          <a:xfrm>
            <a:off x="855663" y="1233488"/>
            <a:ext cx="7704137" cy="4530725"/>
          </a:xfrm>
        </p:spPr>
        <p:txBody>
          <a:bodyPr/>
          <a:lstStyle/>
          <a:p>
            <a:pPr marL="0" marR="0" algn="r" rtl="1"/>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فرض کنید فرایندها به ترتیب زیر وارد سیستم می‌شوند</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از چپ به راست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0" marR="0" algn="l"/>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P2 , P3 , P1</a:t>
            </a:r>
            <a:endParaRPr lang="en-US" sz="2400" dirty="0">
              <a:effectLst/>
              <a:latin typeface="Times New Roman" panose="02020603050405020304" pitchFamily="18" charset="0"/>
              <a:ea typeface="Times New Roman" panose="02020603050405020304" pitchFamily="18" charset="0"/>
            </a:endParaRPr>
          </a:p>
          <a:p>
            <a:pPr marL="0" marR="0" algn="r" rtl="1"/>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نمودار گانت برای زمان‌بندی به صورت زیر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algn="r">
              <a:tabLst>
                <a:tab pos="3649345" algn="ctr"/>
              </a:tabLst>
              <a:defRPr/>
            </a:pPr>
            <a:br>
              <a:rPr lang="en-US" altLang="en-US" dirty="0">
                <a:cs typeface="ＭＳ Ｐゴシック" charset="-128"/>
              </a:rPr>
            </a:br>
            <a:endParaRPr lang="en-US" altLang="en-US" dirty="0">
              <a:cs typeface="ＭＳ Ｐゴシック" charset="-128"/>
            </a:endParaRPr>
          </a:p>
          <a:p>
            <a:pPr>
              <a:tabLst>
                <a:tab pos="3649345" algn="ctr"/>
              </a:tabLst>
              <a:defRPr/>
            </a:pPr>
            <a:endParaRPr lang="en-US" altLang="en-US" dirty="0">
              <a:cs typeface="ＭＳ Ｐゴシック" charset="-128"/>
            </a:endParaRPr>
          </a:p>
          <a:p>
            <a:pPr marL="0" marR="0" algn="r" rtl="1"/>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 انتظار برای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P1 = 6; P2 = 0; P3 = 3</a:t>
            </a:r>
            <a:endPar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marL="400050" lvl="1" algn="r" rtl="1"/>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میانگین زمان انتظار: (6 + 0 + 3) / 3 = 3</a:t>
            </a:r>
            <a:endParaRPr lang="en-US" sz="2400" dirty="0">
              <a:effectLst/>
              <a:latin typeface="Times New Roman" panose="02020603050405020304" pitchFamily="18" charset="0"/>
              <a:ea typeface="Times New Roman" panose="02020603050405020304" pitchFamily="18" charset="0"/>
            </a:endParaRPr>
          </a:p>
          <a:p>
            <a:pPr marL="400050" lvl="1" algn="r" rtl="1"/>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این مقدار بسیار بهتر از مثال قبلی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0" marR="0" algn="r" rtl="1">
              <a:lnSpc>
                <a:spcPct val="107000"/>
              </a:lnSpc>
              <a:spcBef>
                <a:spcPts val="200"/>
              </a:spcBef>
              <a:spcAft>
                <a:spcPts val="0"/>
              </a:spcAf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اثر کاروان</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(Convoy Effect)</a:t>
            </a:r>
            <a:endParaRPr lang="en-US" sz="2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742950" lvl="2" algn="r" rtl="1"/>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اثر کاروان زمانی رخ می‌دهد که یک فرایند کوتاه پشت سر یک فرایند بلند قرار گیرد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p:txBody>
      </p:sp>
      <p:pic>
        <p:nvPicPr>
          <p:cNvPr id="25603" name="Picture 1">
            <a:extLst>
              <a:ext uri="{FF2B5EF4-FFF2-40B4-BE49-F238E27FC236}">
                <a16:creationId xmlns:a16="http://schemas.microsoft.com/office/drawing/2014/main" id="{AA51E2F7-6758-4662-8420-58D4F08902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0443" y="2693987"/>
            <a:ext cx="712311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75370DA6-23EE-4245-8D59-2BE3CA11205A}"/>
              </a:ext>
            </a:extLst>
          </p:cNvPr>
          <p:cNvSpPr>
            <a:spLocks noGrp="1" noChangeArrowheads="1"/>
          </p:cNvSpPr>
          <p:nvPr>
            <p:ph type="title"/>
          </p:nvPr>
        </p:nvSpPr>
        <p:spPr>
          <a:xfrm>
            <a:off x="1108909" y="129252"/>
            <a:ext cx="7704137" cy="576262"/>
          </a:xfrm>
        </p:spPr>
        <p:txBody>
          <a:bodyPr/>
          <a:lstStyle/>
          <a:p>
            <a:pPr eaLnBrk="1" hangingPunct="1"/>
            <a:r>
              <a:rPr lang="en-US" altLang="en-US" dirty="0"/>
              <a:t>Shortest-Job-First (SJF) Scheduling</a:t>
            </a:r>
          </a:p>
        </p:txBody>
      </p:sp>
      <p:sp>
        <p:nvSpPr>
          <p:cNvPr id="27650" name="Rectangle 3">
            <a:extLst>
              <a:ext uri="{FF2B5EF4-FFF2-40B4-BE49-F238E27FC236}">
                <a16:creationId xmlns:a16="http://schemas.microsoft.com/office/drawing/2014/main" id="{823814F7-CEBB-4A55-80A1-4EA7BB1EEA9B}"/>
              </a:ext>
            </a:extLst>
          </p:cNvPr>
          <p:cNvSpPr>
            <a:spLocks noGrp="1" noChangeArrowheads="1"/>
          </p:cNvSpPr>
          <p:nvPr>
            <p:ph type="body" idx="1"/>
          </p:nvPr>
        </p:nvSpPr>
        <p:spPr>
          <a:xfrm>
            <a:off x="377073" y="1233488"/>
            <a:ext cx="8342722" cy="4743106"/>
          </a:xfrm>
        </p:spPr>
        <p:txBody>
          <a:bodyPr/>
          <a:lstStyle/>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 نظر گرفتن طول بازه</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فرآیند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بعدی هر فرایند برای زمان‌بندی</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latin typeface="Arial" panose="020B0604020202020204" pitchFamily="34" charset="0"/>
                <a:cs typeface="B Nazanin" panose="00000400000000000000" pitchFamily="2" charset="-78"/>
              </a:rPr>
              <a:t>زمان‌بندی فرایندی با کوتاه‌ترین بازه</a:t>
            </a:r>
            <a:r>
              <a:rPr lang="en-US" sz="2800" dirty="0">
                <a:solidFill>
                  <a:srgbClr val="1F1F1F"/>
                </a:solidFill>
                <a:latin typeface="Arial" panose="020B0604020202020204" pitchFamily="34" charset="0"/>
                <a:cs typeface="B Nazanin" panose="00000400000000000000" pitchFamily="2" charset="-78"/>
              </a:rPr>
              <a:t> </a:t>
            </a:r>
            <a:r>
              <a:rPr lang="fa-IR" sz="280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فرآیند</a:t>
            </a:r>
            <a:r>
              <a:rPr lang="en-US" sz="2800">
                <a:solidFill>
                  <a:srgbClr val="1F1F1F"/>
                </a:solidFill>
                <a:latin typeface="Arial" panose="020B0604020202020204" pitchFamily="34" charset="0"/>
                <a:cs typeface="B Nazanin" panose="00000400000000000000" pitchFamily="2" charset="-78"/>
              </a:rPr>
              <a:t> </a:t>
            </a:r>
            <a:r>
              <a:rPr lang="ar-SA" sz="2800" dirty="0">
                <a:solidFill>
                  <a:srgbClr val="1F1F1F"/>
                </a:solidFill>
                <a:latin typeface="Arial" panose="020B0604020202020204" pitchFamily="34" charset="0"/>
                <a:cs typeface="B Nazanin" panose="00000400000000000000" pitchFamily="2" charset="-78"/>
              </a:rPr>
              <a:t>بعدی</a:t>
            </a:r>
            <a:endParaRPr lang="fa-IR" sz="2800" dirty="0">
              <a:solidFill>
                <a:srgbClr val="1F1F1F"/>
              </a:solidFill>
              <a:latin typeface="Arial" panose="020B060402020202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fa-IR" sz="2800" dirty="0">
                <a:solidFill>
                  <a:srgbClr val="1F1F1F"/>
                </a:solidFill>
                <a:latin typeface="Arial" panose="020B0604020202020204" pitchFamily="34" charset="0"/>
                <a:cs typeface="B Nazanin" panose="00000400000000000000" pitchFamily="2" charset="-78"/>
              </a:rPr>
              <a:t>زمان‌بندی انحصاری هست.</a:t>
            </a:r>
            <a:endParaRPr lang="en-US" sz="2800" dirty="0">
              <a:solidFill>
                <a:srgbClr val="1F1F1F"/>
              </a:solidFill>
              <a:latin typeface="Arial" panose="020B060402020202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en-US" sz="2800" dirty="0">
                <a:solidFill>
                  <a:srgbClr val="1F1F1F"/>
                </a:solidFill>
                <a:latin typeface="Arial" panose="020B0604020202020204" pitchFamily="34" charset="0"/>
                <a:cs typeface="B Nazanin" panose="00000400000000000000" pitchFamily="2" charset="-78"/>
              </a:rPr>
              <a:t>SJF </a:t>
            </a:r>
            <a:r>
              <a:rPr lang="ar-SA" sz="2800" dirty="0">
                <a:solidFill>
                  <a:srgbClr val="1F1F1F"/>
                </a:solidFill>
                <a:latin typeface="Arial" panose="020B0604020202020204" pitchFamily="34" charset="0"/>
                <a:cs typeface="B Nazanin" panose="00000400000000000000" pitchFamily="2" charset="-78"/>
              </a:rPr>
              <a:t>بهینه است و برای مجموعه‌ای از فرایندهای خاص، حداقل میانگین زمان انتظار را به دست می‌دهد</a:t>
            </a:r>
            <a:r>
              <a:rPr lang="en-US" sz="2800" dirty="0">
                <a:solidFill>
                  <a:srgbClr val="1F1F1F"/>
                </a:solidFill>
                <a:latin typeface="Arial" panose="020B0604020202020204" pitchFamily="34" charset="0"/>
                <a:cs typeface="B Nazanin" panose="00000400000000000000" pitchFamily="2" charset="-78"/>
              </a:rPr>
              <a:t>.</a:t>
            </a: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latin typeface="Arial" panose="020B0604020202020204" pitchFamily="34" charset="0"/>
                <a:cs typeface="B Nazanin" panose="00000400000000000000" pitchFamily="2" charset="-78"/>
              </a:rPr>
              <a:t>نسخه‌ی </a:t>
            </a:r>
            <a:r>
              <a:rPr lang="fa-IR" sz="2800" dirty="0">
                <a:solidFill>
                  <a:srgbClr val="1F1F1F"/>
                </a:solidFill>
                <a:latin typeface="Arial" panose="020B0604020202020204" pitchFamily="34" charset="0"/>
                <a:cs typeface="B Nazanin" panose="00000400000000000000" pitchFamily="2" charset="-78"/>
              </a:rPr>
              <a:t>غیرانحصاری </a:t>
            </a:r>
            <a:r>
              <a:rPr lang="ar-SA" sz="2800" dirty="0">
                <a:solidFill>
                  <a:srgbClr val="1F1F1F"/>
                </a:solidFill>
                <a:latin typeface="Arial" panose="020B0604020202020204" pitchFamily="34" charset="0"/>
                <a:cs typeface="B Nazanin" panose="00000400000000000000" pitchFamily="2" charset="-78"/>
              </a:rPr>
              <a:t> از</a:t>
            </a:r>
            <a:r>
              <a:rPr lang="en-US" sz="2800" dirty="0">
                <a:solidFill>
                  <a:srgbClr val="1F1F1F"/>
                </a:solidFill>
                <a:latin typeface="Arial" panose="020B0604020202020204" pitchFamily="34" charset="0"/>
                <a:cs typeface="B Nazanin" panose="00000400000000000000" pitchFamily="2" charset="-78"/>
              </a:rPr>
              <a:t> SJF </a:t>
            </a:r>
            <a:r>
              <a:rPr lang="ar-SA" sz="2800" dirty="0">
                <a:solidFill>
                  <a:srgbClr val="1F1F1F"/>
                </a:solidFill>
                <a:latin typeface="Arial" panose="020B0604020202020204" pitchFamily="34" charset="0"/>
                <a:cs typeface="B Nazanin" panose="00000400000000000000" pitchFamily="2" charset="-78"/>
              </a:rPr>
              <a:t>با نام زمان باقیمانده کوتاه‌ترین در ابتدا</a:t>
            </a:r>
            <a:r>
              <a:rPr lang="en-US" sz="2800" dirty="0">
                <a:solidFill>
                  <a:srgbClr val="1F1F1F"/>
                </a:solidFill>
                <a:latin typeface="Arial" panose="020B0604020202020204" pitchFamily="34" charset="0"/>
                <a:cs typeface="B Nazanin" panose="00000400000000000000" pitchFamily="2" charset="-78"/>
              </a:rPr>
              <a:t> (Shortest Remaining Time First)</a:t>
            </a: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b="1" dirty="0">
                <a:solidFill>
                  <a:srgbClr val="1F1F1F"/>
                </a:solidFill>
                <a:latin typeface="Arial" panose="020B0604020202020204" pitchFamily="34" charset="0"/>
                <a:cs typeface="B Nazanin" panose="00000400000000000000" pitchFamily="2" charset="-78"/>
              </a:rPr>
              <a:t>چگونه طول بازه</a:t>
            </a:r>
            <a:r>
              <a:rPr lang="en-US" sz="2800" b="1" dirty="0">
                <a:solidFill>
                  <a:srgbClr val="1F1F1F"/>
                </a:solidFill>
                <a:latin typeface="Arial" panose="020B0604020202020204" pitchFamily="34" charset="0"/>
                <a:cs typeface="B Nazanin" panose="00000400000000000000" pitchFamily="2" charset="-78"/>
              </a:rPr>
              <a:t> </a:t>
            </a:r>
            <a:r>
              <a:rPr lang="fa-IR"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فرایند</a:t>
            </a:r>
            <a:r>
              <a:rPr lang="en-US" sz="2800" b="1" dirty="0">
                <a:solidFill>
                  <a:srgbClr val="1F1F1F"/>
                </a:solidFill>
                <a:latin typeface="Arial" panose="020B0604020202020204" pitchFamily="34" charset="0"/>
                <a:cs typeface="B Nazanin" panose="00000400000000000000" pitchFamily="2" charset="-78"/>
              </a:rPr>
              <a:t> </a:t>
            </a:r>
            <a:r>
              <a:rPr lang="ar-SA" sz="2800" b="1" dirty="0">
                <a:solidFill>
                  <a:srgbClr val="1F1F1F"/>
                </a:solidFill>
                <a:latin typeface="Arial" panose="020B0604020202020204" pitchFamily="34" charset="0"/>
                <a:cs typeface="B Nazanin" panose="00000400000000000000" pitchFamily="2" charset="-78"/>
              </a:rPr>
              <a:t>بعدی را تعیین کنیم؟</a:t>
            </a:r>
            <a:endParaRPr lang="en-US" sz="2800" b="1" dirty="0">
              <a:solidFill>
                <a:srgbClr val="1F1F1F"/>
              </a:solidFill>
              <a:latin typeface="Arial" panose="020B0604020202020204" pitchFamily="34" charset="0"/>
              <a:cs typeface="B Nazanin" panose="00000400000000000000" pitchFamily="2" charset="-78"/>
            </a:endParaRPr>
          </a:p>
          <a:p>
            <a:pPr lvl="1"/>
            <a:endParaRPr lang="en-US" altLang="en-US" sz="2800" dirty="0"/>
          </a:p>
        </p:txBody>
      </p:sp>
      <p:sp>
        <p:nvSpPr>
          <p:cNvPr id="5" name="TextBox 4">
            <a:extLst>
              <a:ext uri="{FF2B5EF4-FFF2-40B4-BE49-F238E27FC236}">
                <a16:creationId xmlns:a16="http://schemas.microsoft.com/office/drawing/2014/main" id="{2E86D7E6-37C5-435B-9679-E7260FF50DE8}"/>
              </a:ext>
            </a:extLst>
          </p:cNvPr>
          <p:cNvSpPr txBox="1"/>
          <p:nvPr/>
        </p:nvSpPr>
        <p:spPr>
          <a:xfrm>
            <a:off x="3512271" y="5039685"/>
            <a:ext cx="4878370" cy="1014380"/>
          </a:xfrm>
          <a:prstGeom prst="rect">
            <a:avLst/>
          </a:prstGeom>
          <a:noFill/>
        </p:spPr>
        <p:txBody>
          <a:bodyPr wrap="square">
            <a:spAutoFit/>
          </a:bodyPr>
          <a:lstStyle/>
          <a:p>
            <a:pPr lvl="2"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2800" dirty="0">
                <a:solidFill>
                  <a:srgbClr val="1F1F1F"/>
                </a:solidFill>
                <a:latin typeface="Arial" panose="020B0604020202020204" pitchFamily="34" charset="0"/>
                <a:cs typeface="B Nazanin" panose="00000400000000000000" pitchFamily="2" charset="-78"/>
              </a:rPr>
              <a:t>پرسیدن از کاربر</a:t>
            </a:r>
            <a:endParaRPr lang="en-US" sz="2800" dirty="0">
              <a:solidFill>
                <a:srgbClr val="1F1F1F"/>
              </a:solidFill>
              <a:latin typeface="Arial" panose="020B0604020202020204" pitchFamily="34" charset="0"/>
              <a:cs typeface="B Nazanin" panose="00000400000000000000" pitchFamily="2" charset="-78"/>
            </a:endParaRPr>
          </a:p>
          <a:p>
            <a:pPr lvl="2"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2800" dirty="0">
                <a:solidFill>
                  <a:srgbClr val="1F1F1F"/>
                </a:solidFill>
                <a:latin typeface="Arial" panose="020B0604020202020204" pitchFamily="34" charset="0"/>
                <a:cs typeface="B Nazanin" panose="00000400000000000000" pitchFamily="2" charset="-78"/>
              </a:rPr>
              <a:t>تخمین</a:t>
            </a:r>
            <a:endParaRPr lang="en-US" sz="2800" dirty="0">
              <a:solidFill>
                <a:srgbClr val="1F1F1F"/>
              </a:solidFill>
              <a:latin typeface="Arial" panose="020B0604020202020204" pitchFamily="34" charset="0"/>
              <a:cs typeface="B Nazanin" panose="00000400000000000000" pitchFamily="2" charset="-78"/>
            </a:endParaRPr>
          </a:p>
        </p:txBody>
      </p:sp>
    </p:spTree>
    <p:extLst>
      <p:ext uri="{BB962C8B-B14F-4D97-AF65-F5344CB8AC3E}">
        <p14:creationId xmlns:p14="http://schemas.microsoft.com/office/powerpoint/2010/main" val="41367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A3AF8A99-5400-4B88-80AE-AE6C448E0574}"/>
              </a:ext>
            </a:extLst>
          </p:cNvPr>
          <p:cNvSpPr>
            <a:spLocks noGrp="1" noChangeArrowheads="1"/>
          </p:cNvSpPr>
          <p:nvPr>
            <p:ph type="title"/>
          </p:nvPr>
        </p:nvSpPr>
        <p:spPr>
          <a:xfrm>
            <a:off x="1107396" y="287515"/>
            <a:ext cx="7997825" cy="457200"/>
          </a:xfrm>
        </p:spPr>
        <p:txBody>
          <a:bodyPr/>
          <a:lstStyle/>
          <a:p>
            <a:pPr eaLnBrk="1" hangingPunct="1"/>
            <a:r>
              <a:rPr lang="en-US" altLang="en-US" dirty="0"/>
              <a:t>Example of SJF</a:t>
            </a:r>
          </a:p>
        </p:txBody>
      </p:sp>
      <p:sp>
        <p:nvSpPr>
          <p:cNvPr id="23554" name="Rectangle 3">
            <a:extLst>
              <a:ext uri="{FF2B5EF4-FFF2-40B4-BE49-F238E27FC236}">
                <a16:creationId xmlns:a16="http://schemas.microsoft.com/office/drawing/2014/main" id="{00593719-A5A4-4326-8529-37EC324927D6}"/>
              </a:ext>
            </a:extLst>
          </p:cNvPr>
          <p:cNvSpPr>
            <a:spLocks noGrp="1" noChangeArrowheads="1"/>
          </p:cNvSpPr>
          <p:nvPr>
            <p:ph type="body" idx="1"/>
          </p:nvPr>
        </p:nvSpPr>
        <p:spPr>
          <a:xfrm>
            <a:off x="833438" y="1250949"/>
            <a:ext cx="7788048" cy="4594679"/>
          </a:xfrm>
        </p:spPr>
        <p:txBody>
          <a:bodyPr/>
          <a:lstStyle/>
          <a:p>
            <a:pPr>
              <a:lnSpc>
                <a:spcPct val="90000"/>
              </a:lnSpc>
              <a:buFont typeface="Monotype Sorts" pitchFamily="-84" charset="2"/>
              <a:buNone/>
              <a:tabLst>
                <a:tab pos="3028950" algn="ctr"/>
                <a:tab pos="4633913" algn="ctr"/>
              </a:tabLst>
            </a:pPr>
            <a:r>
              <a:rPr lang="en-US" altLang="en-US" sz="1600" dirty="0"/>
              <a:t>		</a:t>
            </a:r>
            <a:r>
              <a:rPr lang="en-US" altLang="en-US" u="sng" dirty="0"/>
              <a:t>Process</a:t>
            </a:r>
            <a:r>
              <a:rPr lang="en-US" altLang="en-US" dirty="0"/>
              <a:t>	</a:t>
            </a:r>
            <a:r>
              <a:rPr lang="en-US" altLang="en-US" u="sng" dirty="0"/>
              <a:t>Burst Time	</a:t>
            </a:r>
          </a:p>
          <a:p>
            <a:pPr>
              <a:lnSpc>
                <a:spcPct val="90000"/>
              </a:lnSpc>
              <a:buFont typeface="Monotype Sorts" pitchFamily="-84" charset="2"/>
              <a:buNone/>
              <a:tabLst>
                <a:tab pos="3028950" algn="ctr"/>
                <a:tab pos="4633913" algn="ctr"/>
              </a:tabLst>
            </a:pPr>
            <a:r>
              <a:rPr lang="en-US" altLang="en-US" dirty="0"/>
              <a:t>		 </a:t>
            </a:r>
            <a:r>
              <a:rPr lang="en-US" altLang="en-US" i="1" dirty="0"/>
              <a:t>P</a:t>
            </a:r>
            <a:r>
              <a:rPr lang="en-US" altLang="en-US" i="1" baseline="-25000" dirty="0"/>
              <a:t>1</a:t>
            </a:r>
            <a:r>
              <a:rPr lang="en-US" altLang="en-US" dirty="0"/>
              <a:t>	6</a:t>
            </a:r>
          </a:p>
          <a:p>
            <a:pPr>
              <a:lnSpc>
                <a:spcPct val="90000"/>
              </a:lnSpc>
              <a:buFont typeface="Monotype Sorts" pitchFamily="-84" charset="2"/>
              <a:buNone/>
              <a:tabLst>
                <a:tab pos="3028950" algn="ctr"/>
                <a:tab pos="4633913" algn="ctr"/>
              </a:tabLst>
            </a:pPr>
            <a:r>
              <a:rPr lang="en-US" altLang="en-US" dirty="0"/>
              <a:t>		 </a:t>
            </a:r>
            <a:r>
              <a:rPr lang="en-US" altLang="en-US" i="1" dirty="0"/>
              <a:t>P</a:t>
            </a:r>
            <a:r>
              <a:rPr lang="en-US" altLang="en-US" i="1" baseline="-25000" dirty="0"/>
              <a:t>2</a:t>
            </a:r>
            <a:r>
              <a:rPr lang="en-US" altLang="en-US" dirty="0"/>
              <a:t> 	8</a:t>
            </a:r>
          </a:p>
          <a:p>
            <a:pPr>
              <a:lnSpc>
                <a:spcPct val="90000"/>
              </a:lnSpc>
              <a:buFont typeface="Monotype Sorts" pitchFamily="-84" charset="2"/>
              <a:buNone/>
              <a:tabLst>
                <a:tab pos="3028950" algn="ctr"/>
                <a:tab pos="4633913" algn="ctr"/>
              </a:tabLst>
            </a:pPr>
            <a:r>
              <a:rPr lang="en-US" altLang="en-US" dirty="0"/>
              <a:t>		 </a:t>
            </a:r>
            <a:r>
              <a:rPr lang="en-US" altLang="en-US" i="1" dirty="0"/>
              <a:t>P</a:t>
            </a:r>
            <a:r>
              <a:rPr lang="en-US" altLang="en-US" i="1" baseline="-25000" dirty="0"/>
              <a:t>3	 </a:t>
            </a:r>
            <a:r>
              <a:rPr lang="en-US" altLang="en-US" dirty="0"/>
              <a:t>7</a:t>
            </a:r>
          </a:p>
          <a:p>
            <a:pPr>
              <a:lnSpc>
                <a:spcPct val="90000"/>
              </a:lnSpc>
              <a:buFont typeface="Monotype Sorts" pitchFamily="-84" charset="2"/>
              <a:buNone/>
              <a:tabLst>
                <a:tab pos="3028950" algn="ctr"/>
                <a:tab pos="4633913" algn="ctr"/>
              </a:tabLst>
            </a:pPr>
            <a:r>
              <a:rPr lang="en-US" altLang="en-US" i="1" baseline="-25000" dirty="0"/>
              <a:t>                                                                    </a:t>
            </a:r>
            <a:r>
              <a:rPr lang="en-US" altLang="en-US" i="1" dirty="0"/>
              <a:t>P</a:t>
            </a:r>
            <a:r>
              <a:rPr lang="en-US" altLang="en-US" i="1" baseline="-25000" dirty="0"/>
              <a:t>4	 </a:t>
            </a:r>
            <a:r>
              <a:rPr lang="en-US" altLang="en-US" dirty="0"/>
              <a:t>3</a:t>
            </a:r>
          </a:p>
          <a:p>
            <a:pPr>
              <a:lnSpc>
                <a:spcPct val="90000"/>
              </a:lnSpc>
              <a:buFont typeface="Monotype Sorts" pitchFamily="-84" charset="2"/>
              <a:buNone/>
              <a:tabLst>
                <a:tab pos="3028950" algn="ctr"/>
                <a:tab pos="4633913" algn="ctr"/>
              </a:tabLst>
            </a:pPr>
            <a:endParaRPr lang="en-US" altLang="en-US" i="1" baseline="-25000" dirty="0"/>
          </a:p>
          <a:p>
            <a:pPr>
              <a:lnSpc>
                <a:spcPct val="90000"/>
              </a:lnSpc>
              <a:tabLst>
                <a:tab pos="3028950" algn="ctr"/>
                <a:tab pos="4633913" algn="ctr"/>
              </a:tabLst>
            </a:pPr>
            <a:r>
              <a:rPr lang="en-US" altLang="en-US" dirty="0"/>
              <a:t>SJF scheduling chart</a:t>
            </a:r>
            <a:br>
              <a:rPr lang="en-US" altLang="en-US" dirty="0"/>
            </a:br>
            <a:br>
              <a:rPr lang="en-US" altLang="en-US" sz="1600" dirty="0"/>
            </a:br>
            <a:br>
              <a:rPr lang="en-US" altLang="en-US" sz="1600" dirty="0"/>
            </a:br>
            <a:br>
              <a:rPr lang="en-US" altLang="en-US" sz="1600" dirty="0"/>
            </a:br>
            <a:br>
              <a:rPr lang="en-US" altLang="en-US" sz="1600" dirty="0"/>
            </a:br>
            <a:endParaRPr lang="en-US" altLang="en-US" sz="1600" dirty="0"/>
          </a:p>
          <a:p>
            <a:pPr marL="0" indent="0">
              <a:lnSpc>
                <a:spcPct val="90000"/>
              </a:lnSpc>
              <a:buNone/>
              <a:tabLst>
                <a:tab pos="3028950" algn="ctr"/>
                <a:tab pos="4633913" algn="ctr"/>
              </a:tabLst>
            </a:pPr>
            <a:endParaRPr lang="en-US" altLang="en-US" dirty="0"/>
          </a:p>
          <a:p>
            <a:pPr>
              <a:lnSpc>
                <a:spcPct val="90000"/>
              </a:lnSpc>
              <a:tabLst>
                <a:tab pos="3028950" algn="ctr"/>
                <a:tab pos="4633913" algn="ctr"/>
              </a:tabLst>
            </a:pPr>
            <a:r>
              <a:rPr lang="en-US" altLang="en-US" dirty="0"/>
              <a:t>Average waiting time = (3 + 16 + 9 + 0) / 4 = 7</a:t>
            </a:r>
          </a:p>
        </p:txBody>
      </p:sp>
      <p:pic>
        <p:nvPicPr>
          <p:cNvPr id="5" name="Picture 1">
            <a:extLst>
              <a:ext uri="{FF2B5EF4-FFF2-40B4-BE49-F238E27FC236}">
                <a16:creationId xmlns:a16="http://schemas.microsoft.com/office/drawing/2014/main" id="{DADC6AF8-4597-4452-983E-FCBE4FEE15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6952" y="3755574"/>
            <a:ext cx="6093760" cy="82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220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427B0884-5EC4-48E6-847A-70815D91C373}"/>
              </a:ext>
            </a:extLst>
          </p:cNvPr>
          <p:cNvPicPr>
            <a:picLocks noChangeAspect="1"/>
          </p:cNvPicPr>
          <p:nvPr/>
        </p:nvPicPr>
        <p:blipFill>
          <a:blip r:embed="rId3"/>
          <a:stretch>
            <a:fillRect/>
          </a:stretch>
        </p:blipFill>
        <p:spPr>
          <a:xfrm>
            <a:off x="321163" y="3222466"/>
            <a:ext cx="4457700" cy="1371600"/>
          </a:xfrm>
          <a:prstGeom prst="rect">
            <a:avLst/>
          </a:prstGeom>
        </p:spPr>
      </p:pic>
      <p:sp>
        <p:nvSpPr>
          <p:cNvPr id="31745" name="Rectangle 2">
            <a:extLst>
              <a:ext uri="{FF2B5EF4-FFF2-40B4-BE49-F238E27FC236}">
                <a16:creationId xmlns:a16="http://schemas.microsoft.com/office/drawing/2014/main" id="{7A3CFFB8-E2A9-4251-9DDA-A9BF289B2979}"/>
              </a:ext>
            </a:extLst>
          </p:cNvPr>
          <p:cNvSpPr>
            <a:spLocks noGrp="1" noChangeArrowheads="1"/>
          </p:cNvSpPr>
          <p:nvPr>
            <p:ph type="title"/>
          </p:nvPr>
        </p:nvSpPr>
        <p:spPr>
          <a:xfrm>
            <a:off x="987629" y="165918"/>
            <a:ext cx="8249492" cy="611187"/>
          </a:xfrm>
        </p:spPr>
        <p:txBody>
          <a:bodyPr/>
          <a:lstStyle/>
          <a:p>
            <a:pPr eaLnBrk="1" hangingPunct="1"/>
            <a:r>
              <a:rPr lang="fa-IR" altLang="en-US" dirty="0">
                <a:cs typeface="B Nazanin" panose="00000400000000000000" pitchFamily="2" charset="-78"/>
              </a:rPr>
              <a:t>تعیین طول اجرای بعدی پردازنده</a:t>
            </a:r>
            <a:endParaRPr lang="en-US" altLang="en-US" dirty="0">
              <a:cs typeface="B Nazanin" panose="00000400000000000000" pitchFamily="2" charset="-78"/>
            </a:endParaRPr>
          </a:p>
        </p:txBody>
      </p:sp>
      <mc:AlternateContent xmlns:mc="http://schemas.openxmlformats.org/markup-compatibility/2006" xmlns:a14="http://schemas.microsoft.com/office/drawing/2010/main">
        <mc:Choice Requires="a14">
          <p:sp>
            <p:nvSpPr>
              <p:cNvPr id="16387" name="Rectangle 3">
                <a:extLst>
                  <a:ext uri="{FF2B5EF4-FFF2-40B4-BE49-F238E27FC236}">
                    <a16:creationId xmlns:a16="http://schemas.microsoft.com/office/drawing/2014/main" id="{8340EA5D-E641-4F83-8451-8011ACC73F79}"/>
                  </a:ext>
                </a:extLst>
              </p:cNvPr>
              <p:cNvSpPr>
                <a:spLocks noGrp="1" noChangeArrowheads="1"/>
              </p:cNvSpPr>
              <p:nvPr>
                <p:ph type="body" idx="1"/>
              </p:nvPr>
            </p:nvSpPr>
            <p:spPr>
              <a:xfrm>
                <a:off x="321163" y="1233488"/>
                <a:ext cx="8713979" cy="4846801"/>
              </a:xfrm>
            </p:spPr>
            <p:txBody>
              <a:bodyPr/>
              <a:lstStyle/>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طول واقعی قابل پیش‌بینی نیست، اما باید به طول بازه قبلی نزدیک باشد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انتخاب فرایند با کوتاه‌ترین بازه</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پردازنده</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پیش‌بینی‌شده بعدی</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این کار با استفاده از طول بازه‌های</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پردازنده</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قبلی و میانگین‌گیری نمایی قابل انجام است</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fa-IR"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endParaRPr lang="fa-IR" sz="2800" dirty="0">
                  <a:solidFill>
                    <a:srgbClr val="1F1F1F"/>
                  </a:solidFill>
                  <a:latin typeface="Arial" panose="020B060402020202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endParaRPr lang="fa-IR"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endParaRPr>
              </a:p>
              <a:p>
                <a:pPr marL="0" marR="0" lvl="0" indent="0" algn="r" rtl="1">
                  <a:lnSpc>
                    <a:spcPct val="107000"/>
                  </a:lnSpc>
                  <a:spcBef>
                    <a:spcPts val="0"/>
                  </a:spcBef>
                  <a:spcAft>
                    <a:spcPts val="0"/>
                  </a:spcAft>
                  <a:buNone/>
                  <a:tabLst>
                    <a:tab pos="457200" algn="l"/>
                  </a:tabLst>
                </a:pPr>
                <a:endParaRPr lang="fa-IR"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endParaRPr>
              </a:p>
              <a:p>
                <a:pPr marL="0" marR="0" lvl="0" indent="0" algn="r" rtl="1">
                  <a:lnSpc>
                    <a:spcPct val="107000"/>
                  </a:lnSpc>
                  <a:spcBef>
                    <a:spcPts val="0"/>
                  </a:spcBef>
                  <a:spcAft>
                    <a:spcPts val="0"/>
                  </a:spcAft>
                  <a:buNone/>
                  <a:tabLst>
                    <a:tab pos="457200" algn="l"/>
                  </a:tabLst>
                </a:pPr>
                <a:endPar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endParaRPr>
              </a:p>
              <a:p>
                <a:pPr marL="0" indent="0" algn="r" rtl="1">
                  <a:lnSpc>
                    <a:spcPct val="107000"/>
                  </a:lnSpc>
                  <a:spcBef>
                    <a:spcPts val="0"/>
                  </a:spcBef>
                  <a:spcAft>
                    <a:spcPts val="0"/>
                  </a:spcAft>
                  <a:buNone/>
                  <a:tabLst>
                    <a:tab pos="457200" algn="l"/>
                  </a:tabLst>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l-GR" sz="2000" i="1" dirty="0" smtClean="0">
                              <a:latin typeface="Cambria Math" panose="02040503050406030204" pitchFamily="18" charset="0"/>
                            </a:rPr>
                            <m:t>𝜏</m:t>
                          </m:r>
                        </m:e>
                        <m:sub>
                          <m:r>
                            <a:rPr lang="en-US" sz="2000" i="1" dirty="0" smtClean="0">
                              <a:latin typeface="Cambria Math" panose="02040503050406030204" pitchFamily="18" charset="0"/>
                            </a:rPr>
                            <m:t>𝑛</m:t>
                          </m:r>
                          <m:r>
                            <a:rPr lang="en-US" sz="2000" b="0" i="1" dirty="0" smtClean="0">
                              <a:latin typeface="Cambria Math" panose="02040503050406030204" pitchFamily="18" charset="0"/>
                            </a:rPr>
                            <m:t>+</m:t>
                          </m:r>
                          <m:r>
                            <a:rPr lang="en-US" sz="2000" b="0" i="1" dirty="0" smtClean="0">
                              <a:latin typeface="Cambria Math" panose="02040503050406030204" pitchFamily="18" charset="0"/>
                            </a:rPr>
                            <m:t>1</m:t>
                          </m:r>
                        </m:sub>
                      </m:sSub>
                      <m:r>
                        <a:rPr lang="en-US" sz="2000" i="1" dirty="0" smtClean="0">
                          <a:latin typeface="Cambria Math" panose="02040503050406030204" pitchFamily="18" charset="0"/>
                        </a:rPr>
                        <m:t> = </m:t>
                      </m:r>
                      <m:r>
                        <a:rPr lang="el-GR" sz="2000" i="1" dirty="0" smtClean="0">
                          <a:latin typeface="Cambria Math" panose="02040503050406030204" pitchFamily="18" charset="0"/>
                        </a:rPr>
                        <m:t>𝛼</m:t>
                      </m:r>
                      <m:sSub>
                        <m:sSubPr>
                          <m:ctrlPr>
                            <a:rPr lang="en-US" sz="2000" i="1" dirty="0" err="1" smtClean="0">
                              <a:latin typeface="Cambria Math" panose="02040503050406030204" pitchFamily="18" charset="0"/>
                            </a:rPr>
                          </m:ctrlPr>
                        </m:sSubPr>
                        <m:e>
                          <m:r>
                            <a:rPr lang="en-US" sz="2000" i="1" dirty="0" err="1" smtClean="0">
                              <a:latin typeface="Cambria Math" panose="02040503050406030204" pitchFamily="18" charset="0"/>
                            </a:rPr>
                            <m:t>𝑡</m:t>
                          </m:r>
                        </m:e>
                        <m:sub>
                          <m:r>
                            <a:rPr lang="en-US" sz="2000" i="1" dirty="0" err="1" smtClean="0">
                              <a:latin typeface="Cambria Math" panose="02040503050406030204" pitchFamily="18" charset="0"/>
                            </a:rPr>
                            <m:t>𝑛</m:t>
                          </m:r>
                        </m:sub>
                      </m:sSub>
                      <m:r>
                        <a:rPr lang="en-US" sz="2000" i="1" dirty="0" smtClean="0">
                          <a:latin typeface="Cambria Math" panose="02040503050406030204" pitchFamily="18" charset="0"/>
                        </a:rPr>
                        <m:t> + </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1</m:t>
                          </m:r>
                          <m:r>
                            <a:rPr lang="en-US" sz="2000" i="1" dirty="0" smtClean="0">
                              <a:latin typeface="Cambria Math" panose="02040503050406030204" pitchFamily="18" charset="0"/>
                            </a:rPr>
                            <m:t> − </m:t>
                          </m:r>
                          <m:r>
                            <a:rPr lang="el-GR" sz="2000" i="1" dirty="0" smtClean="0">
                              <a:latin typeface="Cambria Math" panose="02040503050406030204" pitchFamily="18" charset="0"/>
                            </a:rPr>
                            <m:t>𝛼</m:t>
                          </m:r>
                        </m:e>
                      </m:d>
                      <m:r>
                        <a:rPr lang="el-GR" sz="2000" i="1" dirty="0" smtClean="0">
                          <a:latin typeface="Cambria Math" panose="02040503050406030204" pitchFamily="18" charset="0"/>
                        </a:rPr>
                        <m:t>𝛼</m:t>
                      </m:r>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𝑡</m:t>
                          </m:r>
                        </m:e>
                        <m:sub>
                          <m:r>
                            <a:rPr lang="en-US" sz="2000" b="0" i="1" dirty="0" smtClean="0">
                              <a:latin typeface="Cambria Math" panose="02040503050406030204" pitchFamily="18" charset="0"/>
                            </a:rPr>
                            <m:t>𝑛</m:t>
                          </m:r>
                          <m:r>
                            <a:rPr lang="en-US" sz="2000" b="0" i="1" dirty="0" smtClean="0">
                              <a:latin typeface="Cambria Math" panose="02040503050406030204" pitchFamily="18" charset="0"/>
                            </a:rPr>
                            <m:t>−</m:t>
                          </m:r>
                          <m:r>
                            <a:rPr lang="en-US" sz="2000" b="0" i="1" dirty="0" smtClean="0">
                              <a:latin typeface="Cambria Math" panose="02040503050406030204" pitchFamily="18" charset="0"/>
                            </a:rPr>
                            <m:t>1</m:t>
                          </m:r>
                        </m:sub>
                      </m:sSub>
                      <m:r>
                        <a:rPr lang="en-US" sz="2000" i="1" dirty="0" smtClean="0">
                          <a:latin typeface="Cambria Math" panose="02040503050406030204" pitchFamily="18" charset="0"/>
                        </a:rPr>
                        <m:t> +···+ </m:t>
                      </m:r>
                      <m:sSup>
                        <m:sSupPr>
                          <m:ctrlPr>
                            <a:rPr lang="en-US" sz="2000" b="0" i="1" dirty="0" smtClean="0">
                              <a:latin typeface="Cambria Math" panose="02040503050406030204" pitchFamily="18" charset="0"/>
                            </a:rPr>
                          </m:ctrlPr>
                        </m:sSupPr>
                        <m:e>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1</m:t>
                              </m:r>
                              <m:r>
                                <a:rPr lang="en-US" sz="2000" i="1" dirty="0" smtClean="0">
                                  <a:latin typeface="Cambria Math" panose="02040503050406030204" pitchFamily="18" charset="0"/>
                                </a:rPr>
                                <m:t> − </m:t>
                              </m:r>
                              <m:r>
                                <a:rPr lang="el-GR" sz="2000" i="1" dirty="0" smtClean="0">
                                  <a:latin typeface="Cambria Math" panose="02040503050406030204" pitchFamily="18" charset="0"/>
                                </a:rPr>
                                <m:t>𝛼</m:t>
                              </m:r>
                            </m:e>
                          </m:d>
                        </m:e>
                        <m:sup>
                          <m:r>
                            <a:rPr lang="en-US" sz="2000" b="0" i="1" dirty="0" smtClean="0">
                              <a:latin typeface="Cambria Math" panose="02040503050406030204" pitchFamily="18" charset="0"/>
                            </a:rPr>
                            <m:t>𝑗</m:t>
                          </m:r>
                        </m:sup>
                      </m:sSup>
                      <m:r>
                        <a:rPr lang="el-GR" sz="2000" i="1" dirty="0" smtClean="0">
                          <a:latin typeface="Cambria Math" panose="02040503050406030204" pitchFamily="18" charset="0"/>
                        </a:rPr>
                        <m:t> </m:t>
                      </m:r>
                      <m:r>
                        <a:rPr lang="el-GR" sz="2000" i="1" dirty="0" smtClean="0">
                          <a:latin typeface="Cambria Math" panose="02040503050406030204" pitchFamily="18" charset="0"/>
                        </a:rPr>
                        <m:t>𝛼</m:t>
                      </m:r>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i="1" dirty="0" err="1" smtClean="0">
                              <a:latin typeface="Cambria Math" panose="02040503050406030204" pitchFamily="18" charset="0"/>
                            </a:rPr>
                            <m:t>𝑡</m:t>
                          </m:r>
                        </m:e>
                        <m:sub>
                          <m:r>
                            <a:rPr lang="en-US" sz="2000" i="1" dirty="0" err="1" smtClean="0">
                              <a:latin typeface="Cambria Math" panose="02040503050406030204" pitchFamily="18" charset="0"/>
                            </a:rPr>
                            <m:t>𝑛</m:t>
                          </m:r>
                          <m:r>
                            <a:rPr lang="en-US" sz="2000" b="0" i="1" dirty="0" smtClean="0">
                              <a:latin typeface="Cambria Math" panose="02040503050406030204" pitchFamily="18" charset="0"/>
                            </a:rPr>
                            <m:t>−</m:t>
                          </m:r>
                          <m:r>
                            <a:rPr lang="en-US" sz="2000" b="0" i="1" dirty="0" smtClean="0">
                              <a:latin typeface="Cambria Math" panose="02040503050406030204" pitchFamily="18" charset="0"/>
                            </a:rPr>
                            <m:t>𝑗</m:t>
                          </m:r>
                        </m:sub>
                      </m:sSub>
                      <m:r>
                        <a:rPr lang="en-US" sz="2000" i="1" dirty="0" smtClean="0">
                          <a:latin typeface="Cambria Math" panose="02040503050406030204" pitchFamily="18" charset="0"/>
                        </a:rPr>
                        <m:t>+···+ </m:t>
                      </m:r>
                      <m:sSup>
                        <m:sSupPr>
                          <m:ctrlPr>
                            <a:rPr lang="en-US" sz="2000" b="0" i="1" dirty="0" smtClean="0">
                              <a:latin typeface="Cambria Math" panose="02040503050406030204" pitchFamily="18" charset="0"/>
                            </a:rPr>
                          </m:ctrlPr>
                        </m:sSupPr>
                        <m:e>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1</m:t>
                              </m:r>
                              <m:r>
                                <a:rPr lang="en-US" sz="2000" i="1" dirty="0" smtClean="0">
                                  <a:latin typeface="Cambria Math" panose="02040503050406030204" pitchFamily="18" charset="0"/>
                                </a:rPr>
                                <m:t> − </m:t>
                              </m:r>
                              <m:r>
                                <a:rPr lang="el-GR" sz="2000" i="1" dirty="0" smtClean="0">
                                  <a:latin typeface="Cambria Math" panose="02040503050406030204" pitchFamily="18" charset="0"/>
                                </a:rPr>
                                <m:t>𝛼</m:t>
                              </m:r>
                            </m:e>
                          </m:d>
                        </m:e>
                        <m:sup>
                          <m:r>
                            <a:rPr lang="en-US" sz="2000" b="0" i="1" dirty="0" smtClean="0">
                              <a:latin typeface="Cambria Math" panose="02040503050406030204" pitchFamily="18" charset="0"/>
                            </a:rPr>
                            <m:t>𝑛</m:t>
                          </m:r>
                          <m:r>
                            <a:rPr lang="en-US" sz="2000" b="0" i="1" dirty="0" smtClean="0">
                              <a:latin typeface="Cambria Math" panose="02040503050406030204" pitchFamily="18" charset="0"/>
                            </a:rPr>
                            <m:t>+</m:t>
                          </m:r>
                          <m:r>
                            <a:rPr lang="en-US" sz="2000" b="0" i="1" dirty="0" smtClean="0">
                              <a:latin typeface="Cambria Math" panose="02040503050406030204" pitchFamily="18" charset="0"/>
                            </a:rPr>
                            <m:t>1</m:t>
                          </m:r>
                        </m:sup>
                      </m:sSup>
                      <m:sSub>
                        <m:sSubPr>
                          <m:ctrlPr>
                            <a:rPr lang="en-US" sz="2000" b="0" i="1" dirty="0" smtClean="0">
                              <a:latin typeface="Cambria Math" panose="02040503050406030204" pitchFamily="18" charset="0"/>
                            </a:rPr>
                          </m:ctrlPr>
                        </m:sSubPr>
                        <m:e>
                          <m:r>
                            <a:rPr lang="el-GR" sz="2000" i="1" dirty="0" smtClean="0">
                              <a:latin typeface="Cambria Math" panose="02040503050406030204" pitchFamily="18" charset="0"/>
                            </a:rPr>
                            <m:t>𝜏</m:t>
                          </m:r>
                        </m:e>
                        <m:sub>
                          <m:r>
                            <a:rPr lang="en-US" sz="2000" b="0" i="1" dirty="0" smtClean="0">
                              <a:latin typeface="Cambria Math" panose="02040503050406030204" pitchFamily="18" charset="0"/>
                            </a:rPr>
                            <m:t>0</m:t>
                          </m:r>
                        </m:sub>
                      </m:sSub>
                    </m:oMath>
                  </m:oMathPara>
                </a14:m>
                <a:endParaRPr lang="fa-IR" sz="3200" dirty="0">
                  <a:solidFill>
                    <a:srgbClr val="1F1F1F"/>
                  </a:solidFill>
                  <a:effectLst/>
                  <a:latin typeface="Arial" panose="020B060402020202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مقدار</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α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طور </a:t>
                </a:r>
                <a:r>
                  <a:rPr lang="ar-SA" sz="2800" dirty="0">
                    <a:solidFill>
                      <a:srgbClr val="1F1F1F"/>
                    </a:solidFill>
                    <a:latin typeface="Arial" panose="020B0604020202020204" pitchFamily="34" charset="0"/>
                    <a:cs typeface="B Nazanin" panose="00000400000000000000" pitchFamily="2" charset="-78"/>
                  </a:rPr>
                  <a:t>معمول برابر با ½ در نظر گرفته می‌شود</a:t>
                </a:r>
                <a:r>
                  <a:rPr lang="en-US" sz="2800" dirty="0">
                    <a:solidFill>
                      <a:srgbClr val="1F1F1F"/>
                    </a:solidFill>
                    <a:latin typeface="Arial" panose="020B0604020202020204" pitchFamily="34" charset="0"/>
                    <a:cs typeface="B Nazanin" panose="00000400000000000000" pitchFamily="2" charset="-78"/>
                  </a:rPr>
                  <a:t>.</a:t>
                </a:r>
              </a:p>
              <a:p>
                <a:pPr lvl="1" algn="r" rtl="1">
                  <a:lnSpc>
                    <a:spcPct val="107000"/>
                  </a:lnSpc>
                  <a:spcBef>
                    <a:spcPts val="0"/>
                  </a:spcBef>
                  <a:spcAft>
                    <a:spcPts val="0"/>
                  </a:spcAft>
                  <a:tabLst>
                    <a:tab pos="914400" algn="l"/>
                  </a:tabLst>
                </a:pPr>
                <a:r>
                  <a:rPr lang="fa-IR" sz="2800" dirty="0">
                    <a:solidFill>
                      <a:srgbClr val="1F1F1F"/>
                    </a:solidFill>
                    <a:latin typeface="Arial" panose="020B0604020202020204" pitchFamily="34" charset="0"/>
                    <a:cs typeface="B Nazanin" panose="00000400000000000000" pitchFamily="2" charset="-78"/>
                  </a:rPr>
                  <a:t>مقدار </a:t>
                </a:r>
                <a14:m>
                  <m:oMath xmlns:m="http://schemas.openxmlformats.org/officeDocument/2006/math">
                    <m:sSub>
                      <m:sSubPr>
                        <m:ctrlPr>
                          <a:rPr lang="en-US" sz="2800" i="1" dirty="0">
                            <a:solidFill>
                              <a:srgbClr val="1F1F1F"/>
                            </a:solidFill>
                            <a:latin typeface="Cambria Math" panose="02040503050406030204" pitchFamily="18" charset="0"/>
                          </a:rPr>
                        </m:ctrlPr>
                      </m:sSubPr>
                      <m:e>
                        <m:r>
                          <a:rPr lang="en-US" sz="2800" dirty="0">
                            <a:solidFill>
                              <a:srgbClr val="1F1F1F"/>
                            </a:solidFill>
                            <a:latin typeface="Cambria Math" panose="02040503050406030204" pitchFamily="18" charset="0"/>
                          </a:rPr>
                          <m:t>𝑡</m:t>
                        </m:r>
                      </m:e>
                      <m:sub>
                        <m:r>
                          <a:rPr lang="en-US" sz="2800" dirty="0">
                            <a:solidFill>
                              <a:srgbClr val="1F1F1F"/>
                            </a:solidFill>
                            <a:latin typeface="Cambria Math" panose="02040503050406030204" pitchFamily="18" charset="0"/>
                          </a:rPr>
                          <m:t>𝑛</m:t>
                        </m:r>
                      </m:sub>
                    </m:sSub>
                  </m:oMath>
                </a14:m>
                <a:r>
                  <a:rPr lang="en-US" sz="2800" dirty="0">
                    <a:solidFill>
                      <a:srgbClr val="1F1F1F"/>
                    </a:solidFill>
                    <a:latin typeface="Arial" panose="020B0604020202020204" pitchFamily="34" charset="0"/>
                    <a:cs typeface="B Nazanin" panose="00000400000000000000" pitchFamily="2" charset="-78"/>
                  </a:rPr>
                  <a:t> </a:t>
                </a:r>
                <a:r>
                  <a:rPr lang="fa-IR" sz="2800" dirty="0">
                    <a:solidFill>
                      <a:srgbClr val="1F1F1F"/>
                    </a:solidFill>
                    <a:latin typeface="Arial" panose="020B0604020202020204" pitchFamily="34" charset="0"/>
                    <a:cs typeface="B Nazanin" panose="00000400000000000000" pitchFamily="2" charset="-78"/>
                  </a:rPr>
                  <a:t>شامل اطلاعات جدید و مقدار </a:t>
                </a:r>
                <a14:m>
                  <m:oMath xmlns:m="http://schemas.openxmlformats.org/officeDocument/2006/math">
                    <m:sSub>
                      <m:sSubPr>
                        <m:ctrlPr>
                          <a:rPr lang="en-US" sz="2800" i="1" dirty="0">
                            <a:solidFill>
                              <a:srgbClr val="1F1F1F"/>
                            </a:solidFill>
                            <a:latin typeface="Cambria Math" panose="02040503050406030204" pitchFamily="18" charset="0"/>
                          </a:rPr>
                        </m:ctrlPr>
                      </m:sSubPr>
                      <m:e>
                        <m:r>
                          <a:rPr lang="en-US" sz="2800" dirty="0">
                            <a:solidFill>
                              <a:srgbClr val="1F1F1F"/>
                            </a:solidFill>
                            <a:latin typeface="Cambria Math" panose="02040503050406030204" pitchFamily="18" charset="0"/>
                          </a:rPr>
                          <m:t>𝜏</m:t>
                        </m:r>
                      </m:e>
                      <m:sub>
                        <m:r>
                          <a:rPr lang="en-US" sz="2800" dirty="0">
                            <a:solidFill>
                              <a:srgbClr val="1F1F1F"/>
                            </a:solidFill>
                            <a:latin typeface="Cambria Math" panose="02040503050406030204" pitchFamily="18" charset="0"/>
                          </a:rPr>
                          <m:t>𝑛</m:t>
                        </m:r>
                      </m:sub>
                    </m:sSub>
                  </m:oMath>
                </a14:m>
                <a:r>
                  <a:rPr lang="en-US" sz="2800" dirty="0">
                    <a:solidFill>
                      <a:srgbClr val="1F1F1F"/>
                    </a:solidFill>
                    <a:latin typeface="Arial" panose="020B0604020202020204" pitchFamily="34" charset="0"/>
                    <a:cs typeface="B Nazanin" panose="00000400000000000000" pitchFamily="2" charset="-78"/>
                  </a:rPr>
                  <a:t> </a:t>
                </a:r>
                <a:r>
                  <a:rPr lang="fa-IR" sz="2800" dirty="0">
                    <a:solidFill>
                      <a:srgbClr val="1F1F1F"/>
                    </a:solidFill>
                    <a:latin typeface="Arial" panose="020B0604020202020204" pitchFamily="34" charset="0"/>
                    <a:cs typeface="B Nazanin" panose="00000400000000000000" pitchFamily="2" charset="-78"/>
                  </a:rPr>
                  <a:t> تاریخچه را ذخیره می‌کند.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387" name="Rectangle 3">
                <a:extLst>
                  <a:ext uri="{FF2B5EF4-FFF2-40B4-BE49-F238E27FC236}">
                    <a16:creationId xmlns:a16="http://schemas.microsoft.com/office/drawing/2014/main" id="{8340EA5D-E641-4F83-8451-8011ACC73F79}"/>
                  </a:ext>
                </a:extLst>
              </p:cNvPr>
              <p:cNvSpPr>
                <a:spLocks noGrp="1" noRot="1" noChangeAspect="1" noMove="1" noResize="1" noEditPoints="1" noAdjustHandles="1" noChangeArrowheads="1" noChangeShapeType="1" noTextEdit="1"/>
              </p:cNvSpPr>
              <p:nvPr>
                <p:ph type="body" idx="1"/>
              </p:nvPr>
            </p:nvSpPr>
            <p:spPr>
              <a:xfrm>
                <a:off x="321163" y="1233488"/>
                <a:ext cx="8713979" cy="4846801"/>
              </a:xfrm>
              <a:blipFill>
                <a:blip r:embed="rId4"/>
                <a:stretch>
                  <a:fillRect l="-1889" t="-1887" r="-1540" b="-14340"/>
                </a:stretch>
              </a:blipFill>
            </p:spPr>
            <p:txBody>
              <a:bodyPr/>
              <a:lstStyle/>
              <a:p>
                <a:r>
                  <a:rPr lang="en-US">
                    <a:noFill/>
                  </a:rPr>
                  <a:t> </a:t>
                </a:r>
              </a:p>
            </p:txBody>
          </p:sp>
        </mc:Fallback>
      </mc:AlternateContent>
      <p:pic>
        <p:nvPicPr>
          <p:cNvPr id="31748" name="Picture 1">
            <a:extLst>
              <a:ext uri="{FF2B5EF4-FFF2-40B4-BE49-F238E27FC236}">
                <a16:creationId xmlns:a16="http://schemas.microsoft.com/office/drawing/2014/main" id="{E328DB97-6C8D-4434-AF77-5C40A02A2876}"/>
              </a:ext>
            </a:extLst>
          </p:cNvPr>
          <p:cNvPicPr>
            <a:picLocks noChangeAspect="1"/>
          </p:cNvPicPr>
          <p:nvPr/>
        </p:nvPicPr>
        <p:blipFill rotWithShape="1">
          <a:blip r:embed="rId5">
            <a:extLst>
              <a:ext uri="{28A0092B-C50C-407E-A947-70E740481C1C}">
                <a14:useLocalDpi xmlns:a14="http://schemas.microsoft.com/office/drawing/2010/main" val="0"/>
              </a:ext>
            </a:extLst>
          </a:blip>
          <a:srcRect l="11036" t="23357" b="19659"/>
          <a:stretch/>
        </p:blipFill>
        <p:spPr bwMode="auto">
          <a:xfrm>
            <a:off x="1513113" y="4311136"/>
            <a:ext cx="2688772" cy="40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55512F9C-E002-4D32-8AF3-0098ADFB9F18}"/>
              </a:ext>
            </a:extLst>
          </p:cNvPr>
          <p:cNvGrpSpPr/>
          <p:nvPr/>
        </p:nvGrpSpPr>
        <p:grpSpPr>
          <a:xfrm>
            <a:off x="3726873" y="4124428"/>
            <a:ext cx="349200" cy="254160"/>
            <a:chOff x="3726873" y="4124428"/>
            <a:chExt cx="349200" cy="254160"/>
          </a:xfrm>
        </p:grpSpPr>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471A15AC-B2BF-4E25-83C3-B4D4F131DC13}"/>
                    </a:ext>
                  </a:extLst>
                </p14:cNvPr>
                <p14:cNvContentPartPr/>
                <p14:nvPr/>
              </p14:nvContentPartPr>
              <p14:xfrm>
                <a:off x="3959073" y="4134148"/>
                <a:ext cx="360" cy="360"/>
              </p14:xfrm>
            </p:contentPart>
          </mc:Choice>
          <mc:Fallback xmlns="">
            <p:pic>
              <p:nvPicPr>
                <p:cNvPr id="2" name="Ink 1">
                  <a:extLst>
                    <a:ext uri="{FF2B5EF4-FFF2-40B4-BE49-F238E27FC236}">
                      <a16:creationId xmlns:a16="http://schemas.microsoft.com/office/drawing/2014/main" id="{471A15AC-B2BF-4E25-83C3-B4D4F131DC13}"/>
                    </a:ext>
                  </a:extLst>
                </p:cNvPr>
                <p:cNvPicPr/>
                <p:nvPr/>
              </p:nvPicPr>
              <p:blipFill>
                <a:blip r:embed="rId7"/>
                <a:stretch>
                  <a:fillRect/>
                </a:stretch>
              </p:blipFill>
              <p:spPr>
                <a:xfrm>
                  <a:off x="3950073" y="412514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C22B311A-F713-4B72-B6AA-8983D962C026}"/>
                    </a:ext>
                  </a:extLst>
                </p14:cNvPr>
                <p14:cNvContentPartPr/>
                <p14:nvPr/>
              </p14:nvContentPartPr>
              <p14:xfrm>
                <a:off x="3757113" y="4124428"/>
                <a:ext cx="318960" cy="214920"/>
              </p14:xfrm>
            </p:contentPart>
          </mc:Choice>
          <mc:Fallback xmlns="">
            <p:pic>
              <p:nvPicPr>
                <p:cNvPr id="4" name="Ink 3">
                  <a:extLst>
                    <a:ext uri="{FF2B5EF4-FFF2-40B4-BE49-F238E27FC236}">
                      <a16:creationId xmlns:a16="http://schemas.microsoft.com/office/drawing/2014/main" id="{C22B311A-F713-4B72-B6AA-8983D962C026}"/>
                    </a:ext>
                  </a:extLst>
                </p:cNvPr>
                <p:cNvPicPr/>
                <p:nvPr/>
              </p:nvPicPr>
              <p:blipFill>
                <a:blip r:embed="rId9"/>
                <a:stretch>
                  <a:fillRect/>
                </a:stretch>
              </p:blipFill>
              <p:spPr>
                <a:xfrm>
                  <a:off x="3748113" y="4115428"/>
                  <a:ext cx="3366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39FAC5A6-2D0F-4920-8B70-6ECDBAE08608}"/>
                    </a:ext>
                  </a:extLst>
                </p14:cNvPr>
                <p14:cNvContentPartPr/>
                <p14:nvPr/>
              </p14:nvContentPartPr>
              <p14:xfrm>
                <a:off x="3726873" y="4280308"/>
                <a:ext cx="200160" cy="98280"/>
              </p14:xfrm>
            </p:contentPart>
          </mc:Choice>
          <mc:Fallback xmlns="">
            <p:pic>
              <p:nvPicPr>
                <p:cNvPr id="5" name="Ink 4">
                  <a:extLst>
                    <a:ext uri="{FF2B5EF4-FFF2-40B4-BE49-F238E27FC236}">
                      <a16:creationId xmlns:a16="http://schemas.microsoft.com/office/drawing/2014/main" id="{39FAC5A6-2D0F-4920-8B70-6ECDBAE08608}"/>
                    </a:ext>
                  </a:extLst>
                </p:cNvPr>
                <p:cNvPicPr/>
                <p:nvPr/>
              </p:nvPicPr>
              <p:blipFill>
                <a:blip r:embed="rId11"/>
                <a:stretch>
                  <a:fillRect/>
                </a:stretch>
              </p:blipFill>
              <p:spPr>
                <a:xfrm>
                  <a:off x="3718233" y="4271308"/>
                  <a:ext cx="217800" cy="11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3ECB269B-8E0B-4C30-A0C7-EA48A2D759EC}"/>
                  </a:ext>
                </a:extLst>
              </p14:cNvPr>
              <p14:cNvContentPartPr/>
              <p14:nvPr/>
            </p14:nvContentPartPr>
            <p14:xfrm>
              <a:off x="4208193" y="4086628"/>
              <a:ext cx="179640" cy="150120"/>
            </p14:xfrm>
          </p:contentPart>
        </mc:Choice>
        <mc:Fallback xmlns="">
          <p:pic>
            <p:nvPicPr>
              <p:cNvPr id="7" name="Ink 6">
                <a:extLst>
                  <a:ext uri="{FF2B5EF4-FFF2-40B4-BE49-F238E27FC236}">
                    <a16:creationId xmlns:a16="http://schemas.microsoft.com/office/drawing/2014/main" id="{3ECB269B-8E0B-4C30-A0C7-EA48A2D759EC}"/>
                  </a:ext>
                </a:extLst>
              </p:cNvPr>
              <p:cNvPicPr/>
              <p:nvPr/>
            </p:nvPicPr>
            <p:blipFill>
              <a:blip r:embed="rId13"/>
              <a:stretch>
                <a:fillRect/>
              </a:stretch>
            </p:blipFill>
            <p:spPr>
              <a:xfrm>
                <a:off x="4199193" y="4077988"/>
                <a:ext cx="197280" cy="167760"/>
              </a:xfrm>
              <a:prstGeom prst="rect">
                <a:avLst/>
              </a:prstGeom>
            </p:spPr>
          </p:pic>
        </mc:Fallback>
      </mc:AlternateContent>
      <p:grpSp>
        <p:nvGrpSpPr>
          <p:cNvPr id="13" name="Group 12">
            <a:extLst>
              <a:ext uri="{FF2B5EF4-FFF2-40B4-BE49-F238E27FC236}">
                <a16:creationId xmlns:a16="http://schemas.microsoft.com/office/drawing/2014/main" id="{9393A45A-FCCD-4CBF-8FC3-5EBA6708605B}"/>
              </a:ext>
            </a:extLst>
          </p:cNvPr>
          <p:cNvGrpSpPr/>
          <p:nvPr/>
        </p:nvGrpSpPr>
        <p:grpSpPr>
          <a:xfrm>
            <a:off x="4316193" y="4099588"/>
            <a:ext cx="290160" cy="179640"/>
            <a:chOff x="4316193" y="4099588"/>
            <a:chExt cx="290160" cy="179640"/>
          </a:xfrm>
        </p:grpSpPr>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8E55A4B3-0B49-452A-BCC0-272BB9938611}"/>
                    </a:ext>
                  </a:extLst>
                </p14:cNvPr>
                <p14:cNvContentPartPr/>
                <p14:nvPr/>
              </p14:nvContentPartPr>
              <p14:xfrm>
                <a:off x="4316193" y="4173388"/>
                <a:ext cx="109080" cy="105840"/>
              </p14:xfrm>
            </p:contentPart>
          </mc:Choice>
          <mc:Fallback xmlns="">
            <p:pic>
              <p:nvPicPr>
                <p:cNvPr id="11" name="Ink 10">
                  <a:extLst>
                    <a:ext uri="{FF2B5EF4-FFF2-40B4-BE49-F238E27FC236}">
                      <a16:creationId xmlns:a16="http://schemas.microsoft.com/office/drawing/2014/main" id="{8E55A4B3-0B49-452A-BCC0-272BB9938611}"/>
                    </a:ext>
                  </a:extLst>
                </p:cNvPr>
                <p:cNvPicPr/>
                <p:nvPr/>
              </p:nvPicPr>
              <p:blipFill>
                <a:blip r:embed="rId15"/>
                <a:stretch>
                  <a:fillRect/>
                </a:stretch>
              </p:blipFill>
              <p:spPr>
                <a:xfrm>
                  <a:off x="4307553" y="4164748"/>
                  <a:ext cx="126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102630EE-09CF-4C92-AB35-C3453DB67F77}"/>
                    </a:ext>
                  </a:extLst>
                </p14:cNvPr>
                <p14:cNvContentPartPr/>
                <p14:nvPr/>
              </p14:nvContentPartPr>
              <p14:xfrm>
                <a:off x="4483233" y="4099588"/>
                <a:ext cx="123120" cy="139680"/>
              </p14:xfrm>
            </p:contentPart>
          </mc:Choice>
          <mc:Fallback xmlns="">
            <p:pic>
              <p:nvPicPr>
                <p:cNvPr id="12" name="Ink 11">
                  <a:extLst>
                    <a:ext uri="{FF2B5EF4-FFF2-40B4-BE49-F238E27FC236}">
                      <a16:creationId xmlns:a16="http://schemas.microsoft.com/office/drawing/2014/main" id="{102630EE-09CF-4C92-AB35-C3453DB67F77}"/>
                    </a:ext>
                  </a:extLst>
                </p:cNvPr>
                <p:cNvPicPr/>
                <p:nvPr/>
              </p:nvPicPr>
              <p:blipFill>
                <a:blip r:embed="rId17"/>
                <a:stretch>
                  <a:fillRect/>
                </a:stretch>
              </p:blipFill>
              <p:spPr>
                <a:xfrm>
                  <a:off x="4474593" y="4090588"/>
                  <a:ext cx="140760" cy="15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66AA2256-8855-4521-9F4F-B9E660A974FE}"/>
                  </a:ext>
                </a:extLst>
              </p14:cNvPr>
              <p14:cNvContentPartPr/>
              <p14:nvPr/>
            </p14:nvContentPartPr>
            <p14:xfrm>
              <a:off x="6011433" y="5544628"/>
              <a:ext cx="360" cy="360"/>
            </p14:xfrm>
          </p:contentPart>
        </mc:Choice>
        <mc:Fallback xmlns="">
          <p:pic>
            <p:nvPicPr>
              <p:cNvPr id="14" name="Ink 13">
                <a:extLst>
                  <a:ext uri="{FF2B5EF4-FFF2-40B4-BE49-F238E27FC236}">
                    <a16:creationId xmlns:a16="http://schemas.microsoft.com/office/drawing/2014/main" id="{66AA2256-8855-4521-9F4F-B9E660A974FE}"/>
                  </a:ext>
                </a:extLst>
              </p:cNvPr>
              <p:cNvPicPr/>
              <p:nvPr/>
            </p:nvPicPr>
            <p:blipFill>
              <a:blip r:embed="rId7"/>
              <a:stretch>
                <a:fillRect/>
              </a:stretch>
            </p:blipFill>
            <p:spPr>
              <a:xfrm>
                <a:off x="6002433" y="553562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1C4DE5A6-0FBF-487A-A474-061BA230F6A7}"/>
                  </a:ext>
                </a:extLst>
              </p14:cNvPr>
              <p14:cNvContentPartPr/>
              <p14:nvPr/>
            </p14:nvContentPartPr>
            <p14:xfrm>
              <a:off x="4143753" y="5768188"/>
              <a:ext cx="360" cy="360"/>
            </p14:xfrm>
          </p:contentPart>
        </mc:Choice>
        <mc:Fallback xmlns="">
          <p:pic>
            <p:nvPicPr>
              <p:cNvPr id="15" name="Ink 14">
                <a:extLst>
                  <a:ext uri="{FF2B5EF4-FFF2-40B4-BE49-F238E27FC236}">
                    <a16:creationId xmlns:a16="http://schemas.microsoft.com/office/drawing/2014/main" id="{1C4DE5A6-0FBF-487A-A474-061BA230F6A7}"/>
                  </a:ext>
                </a:extLst>
              </p:cNvPr>
              <p:cNvPicPr/>
              <p:nvPr/>
            </p:nvPicPr>
            <p:blipFill>
              <a:blip r:embed="rId7"/>
              <a:stretch>
                <a:fillRect/>
              </a:stretch>
            </p:blipFill>
            <p:spPr>
              <a:xfrm>
                <a:off x="4134753" y="5759548"/>
                <a:ext cx="18000" cy="18000"/>
              </a:xfrm>
              <a:prstGeom prst="rect">
                <a:avLst/>
              </a:prstGeom>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218F8D62-A6F5-4F18-9BB3-A18FA6B4E228}"/>
              </a:ext>
            </a:extLst>
          </p:cNvPr>
          <p:cNvSpPr>
            <a:spLocks noGrp="1" noChangeArrowheads="1"/>
          </p:cNvSpPr>
          <p:nvPr>
            <p:ph type="ctrTitle"/>
          </p:nvPr>
        </p:nvSpPr>
        <p:spPr>
          <a:xfrm>
            <a:off x="685800" y="782638"/>
            <a:ext cx="7772400" cy="2127250"/>
          </a:xfrm>
        </p:spPr>
        <p:txBody>
          <a:bodyPr/>
          <a:lstStyle/>
          <a:p>
            <a:pPr eaLnBrk="1" hangingPunct="1"/>
            <a:r>
              <a:rPr lang="fa-IR" altLang="en-US" dirty="0">
                <a:cs typeface="B Nazanin" panose="00000400000000000000" pitchFamily="2" charset="-78"/>
              </a:rPr>
              <a:t>فصل 5: زمان بندی پردازنده</a:t>
            </a:r>
            <a:endParaRPr lang="en-US" altLang="en-US" dirty="0">
              <a:cs typeface="B Nazanin" panose="00000400000000000000"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3ABB015E-7AD3-4A84-AE93-94E9C1B95CA6}"/>
              </a:ext>
            </a:extLst>
          </p:cNvPr>
          <p:cNvSpPr>
            <a:spLocks noGrp="1" noChangeArrowheads="1"/>
          </p:cNvSpPr>
          <p:nvPr>
            <p:ph type="title"/>
          </p:nvPr>
        </p:nvSpPr>
        <p:spPr>
          <a:xfrm>
            <a:off x="810949" y="131828"/>
            <a:ext cx="8223250" cy="677863"/>
          </a:xfrm>
        </p:spPr>
        <p:txBody>
          <a:bodyPr/>
          <a:lstStyle/>
          <a:p>
            <a:pPr eaLnBrk="1" hangingPunct="1"/>
            <a:r>
              <a:rPr lang="en-US" altLang="en-US" sz="2600" dirty="0"/>
              <a:t>Prediction of the Length of the Next CPU Burst</a:t>
            </a:r>
          </a:p>
        </p:txBody>
      </p:sp>
      <p:pic>
        <p:nvPicPr>
          <p:cNvPr id="33794" name="Picture 2">
            <a:extLst>
              <a:ext uri="{FF2B5EF4-FFF2-40B4-BE49-F238E27FC236}">
                <a16:creationId xmlns:a16="http://schemas.microsoft.com/office/drawing/2014/main" id="{13C6E507-3240-4702-A49A-38E2AFA029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1598613"/>
            <a:ext cx="547052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C44BC24-42A7-43E2-87E1-BB4EA1AAAB38}"/>
                  </a:ext>
                </a:extLst>
              </p14:cNvPr>
              <p14:cNvContentPartPr/>
              <p14:nvPr/>
            </p14:nvContentPartPr>
            <p14:xfrm>
              <a:off x="3006880" y="4617839"/>
              <a:ext cx="78840" cy="136440"/>
            </p14:xfrm>
          </p:contentPart>
        </mc:Choice>
        <mc:Fallback xmlns="">
          <p:pic>
            <p:nvPicPr>
              <p:cNvPr id="3" name="Ink 2">
                <a:extLst>
                  <a:ext uri="{FF2B5EF4-FFF2-40B4-BE49-F238E27FC236}">
                    <a16:creationId xmlns:a16="http://schemas.microsoft.com/office/drawing/2014/main" id="{DC44BC24-42A7-43E2-87E1-BB4EA1AAAB38}"/>
                  </a:ext>
                </a:extLst>
              </p:cNvPr>
              <p:cNvPicPr/>
              <p:nvPr/>
            </p:nvPicPr>
            <p:blipFill>
              <a:blip r:embed="rId6"/>
              <a:stretch>
                <a:fillRect/>
              </a:stretch>
            </p:blipFill>
            <p:spPr>
              <a:xfrm>
                <a:off x="2997880" y="4608839"/>
                <a:ext cx="96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B7DEE53A-BE6B-49C2-AB20-283E02855AD3}"/>
                  </a:ext>
                </a:extLst>
              </p14:cNvPr>
              <p14:cNvContentPartPr/>
              <p14:nvPr/>
            </p14:nvContentPartPr>
            <p14:xfrm>
              <a:off x="3486400" y="4568879"/>
              <a:ext cx="94320" cy="182160"/>
            </p14:xfrm>
          </p:contentPart>
        </mc:Choice>
        <mc:Fallback xmlns="">
          <p:pic>
            <p:nvPicPr>
              <p:cNvPr id="4" name="Ink 3">
                <a:extLst>
                  <a:ext uri="{FF2B5EF4-FFF2-40B4-BE49-F238E27FC236}">
                    <a16:creationId xmlns:a16="http://schemas.microsoft.com/office/drawing/2014/main" id="{B7DEE53A-BE6B-49C2-AB20-283E02855AD3}"/>
                  </a:ext>
                </a:extLst>
              </p:cNvPr>
              <p:cNvPicPr/>
              <p:nvPr/>
            </p:nvPicPr>
            <p:blipFill>
              <a:blip r:embed="rId8"/>
              <a:stretch>
                <a:fillRect/>
              </a:stretch>
            </p:blipFill>
            <p:spPr>
              <a:xfrm>
                <a:off x="3477760" y="4559879"/>
                <a:ext cx="1119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F6036089-48C1-4681-94FD-89201CEBFFCB}"/>
                  </a:ext>
                </a:extLst>
              </p14:cNvPr>
              <p14:cNvContentPartPr/>
              <p14:nvPr/>
            </p14:nvContentPartPr>
            <p14:xfrm>
              <a:off x="3989680" y="4583999"/>
              <a:ext cx="109800" cy="147600"/>
            </p14:xfrm>
          </p:contentPart>
        </mc:Choice>
        <mc:Fallback xmlns="">
          <p:pic>
            <p:nvPicPr>
              <p:cNvPr id="6" name="Ink 5">
                <a:extLst>
                  <a:ext uri="{FF2B5EF4-FFF2-40B4-BE49-F238E27FC236}">
                    <a16:creationId xmlns:a16="http://schemas.microsoft.com/office/drawing/2014/main" id="{F6036089-48C1-4681-94FD-89201CEBFFCB}"/>
                  </a:ext>
                </a:extLst>
              </p:cNvPr>
              <p:cNvPicPr/>
              <p:nvPr/>
            </p:nvPicPr>
            <p:blipFill>
              <a:blip r:embed="rId10"/>
              <a:stretch>
                <a:fillRect/>
              </a:stretch>
            </p:blipFill>
            <p:spPr>
              <a:xfrm>
                <a:off x="3981040" y="4574999"/>
                <a:ext cx="127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9712B9EB-6E61-447D-9F52-C235AFDDA107}"/>
                  </a:ext>
                </a:extLst>
              </p14:cNvPr>
              <p14:cNvContentPartPr/>
              <p14:nvPr/>
            </p14:nvContentPartPr>
            <p14:xfrm>
              <a:off x="4468120" y="4685159"/>
              <a:ext cx="68760" cy="185760"/>
            </p14:xfrm>
          </p:contentPart>
        </mc:Choice>
        <mc:Fallback xmlns="">
          <p:pic>
            <p:nvPicPr>
              <p:cNvPr id="7" name="Ink 6">
                <a:extLst>
                  <a:ext uri="{FF2B5EF4-FFF2-40B4-BE49-F238E27FC236}">
                    <a16:creationId xmlns:a16="http://schemas.microsoft.com/office/drawing/2014/main" id="{9712B9EB-6E61-447D-9F52-C235AFDDA107}"/>
                  </a:ext>
                </a:extLst>
              </p:cNvPr>
              <p:cNvPicPr/>
              <p:nvPr/>
            </p:nvPicPr>
            <p:blipFill>
              <a:blip r:embed="rId12"/>
              <a:stretch>
                <a:fillRect/>
              </a:stretch>
            </p:blipFill>
            <p:spPr>
              <a:xfrm>
                <a:off x="4459480" y="4676519"/>
                <a:ext cx="86400" cy="203400"/>
              </a:xfrm>
              <a:prstGeom prst="rect">
                <a:avLst/>
              </a:prstGeom>
            </p:spPr>
          </p:pic>
        </mc:Fallback>
      </mc:AlternateContent>
      <p:grpSp>
        <p:nvGrpSpPr>
          <p:cNvPr id="10" name="Group 9">
            <a:extLst>
              <a:ext uri="{FF2B5EF4-FFF2-40B4-BE49-F238E27FC236}">
                <a16:creationId xmlns:a16="http://schemas.microsoft.com/office/drawing/2014/main" id="{62E7146D-09A2-4D48-8C35-B4F35F207C48}"/>
              </a:ext>
            </a:extLst>
          </p:cNvPr>
          <p:cNvGrpSpPr/>
          <p:nvPr/>
        </p:nvGrpSpPr>
        <p:grpSpPr>
          <a:xfrm>
            <a:off x="4872760" y="4685159"/>
            <a:ext cx="165960" cy="165240"/>
            <a:chOff x="4872760" y="4685159"/>
            <a:chExt cx="165960" cy="165240"/>
          </a:xfrm>
        </p:grpSpPr>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E46D2FA4-75D1-4332-A8E5-4864E10871E7}"/>
                    </a:ext>
                  </a:extLst>
                </p14:cNvPr>
                <p14:cNvContentPartPr/>
                <p14:nvPr/>
              </p14:nvContentPartPr>
              <p14:xfrm>
                <a:off x="4872760" y="4685159"/>
                <a:ext cx="165960" cy="125640"/>
              </p14:xfrm>
            </p:contentPart>
          </mc:Choice>
          <mc:Fallback xmlns="">
            <p:pic>
              <p:nvPicPr>
                <p:cNvPr id="8" name="Ink 7">
                  <a:extLst>
                    <a:ext uri="{FF2B5EF4-FFF2-40B4-BE49-F238E27FC236}">
                      <a16:creationId xmlns:a16="http://schemas.microsoft.com/office/drawing/2014/main" id="{E46D2FA4-75D1-4332-A8E5-4864E10871E7}"/>
                    </a:ext>
                  </a:extLst>
                </p:cNvPr>
                <p:cNvPicPr/>
                <p:nvPr/>
              </p:nvPicPr>
              <p:blipFill>
                <a:blip r:embed="rId14"/>
                <a:stretch>
                  <a:fillRect/>
                </a:stretch>
              </p:blipFill>
              <p:spPr>
                <a:xfrm>
                  <a:off x="4864120" y="4676519"/>
                  <a:ext cx="1836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AE0CA182-38A9-4F53-9EDE-820DA5315313}"/>
                    </a:ext>
                  </a:extLst>
                </p14:cNvPr>
                <p14:cNvContentPartPr/>
                <p14:nvPr/>
              </p14:nvContentPartPr>
              <p14:xfrm>
                <a:off x="4982920" y="4741679"/>
                <a:ext cx="23040" cy="108720"/>
              </p14:xfrm>
            </p:contentPart>
          </mc:Choice>
          <mc:Fallback xmlns="">
            <p:pic>
              <p:nvPicPr>
                <p:cNvPr id="9" name="Ink 8">
                  <a:extLst>
                    <a:ext uri="{FF2B5EF4-FFF2-40B4-BE49-F238E27FC236}">
                      <a16:creationId xmlns:a16="http://schemas.microsoft.com/office/drawing/2014/main" id="{AE0CA182-38A9-4F53-9EDE-820DA5315313}"/>
                    </a:ext>
                  </a:extLst>
                </p:cNvPr>
                <p:cNvPicPr/>
                <p:nvPr/>
              </p:nvPicPr>
              <p:blipFill>
                <a:blip r:embed="rId16"/>
                <a:stretch>
                  <a:fillRect/>
                </a:stretch>
              </p:blipFill>
              <p:spPr>
                <a:xfrm>
                  <a:off x="4973920" y="4733039"/>
                  <a:ext cx="40680" cy="12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71A290DB-7E9F-4F0C-A350-8BA5F45FF6D9}"/>
                  </a:ext>
                </a:extLst>
              </p14:cNvPr>
              <p14:cNvContentPartPr/>
              <p14:nvPr/>
            </p14:nvContentPartPr>
            <p14:xfrm>
              <a:off x="5473960" y="4675079"/>
              <a:ext cx="107280" cy="237240"/>
            </p14:xfrm>
          </p:contentPart>
        </mc:Choice>
        <mc:Fallback xmlns="">
          <p:pic>
            <p:nvPicPr>
              <p:cNvPr id="11" name="Ink 10">
                <a:extLst>
                  <a:ext uri="{FF2B5EF4-FFF2-40B4-BE49-F238E27FC236}">
                    <a16:creationId xmlns:a16="http://schemas.microsoft.com/office/drawing/2014/main" id="{71A290DB-7E9F-4F0C-A350-8BA5F45FF6D9}"/>
                  </a:ext>
                </a:extLst>
              </p:cNvPr>
              <p:cNvPicPr/>
              <p:nvPr/>
            </p:nvPicPr>
            <p:blipFill>
              <a:blip r:embed="rId18"/>
              <a:stretch>
                <a:fillRect/>
              </a:stretch>
            </p:blipFill>
            <p:spPr>
              <a:xfrm>
                <a:off x="5464960" y="4666079"/>
                <a:ext cx="1249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92C4A696-02CB-42F8-A99B-A9F039D0FF24}"/>
                  </a:ext>
                </a:extLst>
              </p14:cNvPr>
              <p14:cNvContentPartPr/>
              <p14:nvPr/>
            </p14:nvContentPartPr>
            <p14:xfrm>
              <a:off x="6007120" y="4666079"/>
              <a:ext cx="129960" cy="181080"/>
            </p14:xfrm>
          </p:contentPart>
        </mc:Choice>
        <mc:Fallback xmlns="">
          <p:pic>
            <p:nvPicPr>
              <p:cNvPr id="12" name="Ink 11">
                <a:extLst>
                  <a:ext uri="{FF2B5EF4-FFF2-40B4-BE49-F238E27FC236}">
                    <a16:creationId xmlns:a16="http://schemas.microsoft.com/office/drawing/2014/main" id="{92C4A696-02CB-42F8-A99B-A9F039D0FF24}"/>
                  </a:ext>
                </a:extLst>
              </p:cNvPr>
              <p:cNvPicPr/>
              <p:nvPr/>
            </p:nvPicPr>
            <p:blipFill>
              <a:blip r:embed="rId20"/>
              <a:stretch>
                <a:fillRect/>
              </a:stretch>
            </p:blipFill>
            <p:spPr>
              <a:xfrm>
                <a:off x="5998120" y="4657079"/>
                <a:ext cx="147600" cy="198720"/>
              </a:xfrm>
              <a:prstGeom prst="rect">
                <a:avLst/>
              </a:prstGeom>
            </p:spPr>
          </p:pic>
        </mc:Fallback>
      </mc:AlternateContent>
      <p:grpSp>
        <p:nvGrpSpPr>
          <p:cNvPr id="15" name="Group 14">
            <a:extLst>
              <a:ext uri="{FF2B5EF4-FFF2-40B4-BE49-F238E27FC236}">
                <a16:creationId xmlns:a16="http://schemas.microsoft.com/office/drawing/2014/main" id="{8F17D2B1-06C5-44BB-A396-1B3AE4836D99}"/>
              </a:ext>
            </a:extLst>
          </p:cNvPr>
          <p:cNvGrpSpPr/>
          <p:nvPr/>
        </p:nvGrpSpPr>
        <p:grpSpPr>
          <a:xfrm>
            <a:off x="6494920" y="4664999"/>
            <a:ext cx="264240" cy="169920"/>
            <a:chOff x="6494920" y="4664999"/>
            <a:chExt cx="264240" cy="169920"/>
          </a:xfrm>
        </p:grpSpPr>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9198B569-A9E0-49E9-84DB-F65C87AC1B86}"/>
                    </a:ext>
                  </a:extLst>
                </p14:cNvPr>
                <p14:cNvContentPartPr/>
                <p14:nvPr/>
              </p14:nvContentPartPr>
              <p14:xfrm>
                <a:off x="6494920" y="4664999"/>
                <a:ext cx="231840" cy="169920"/>
              </p14:xfrm>
            </p:contentPart>
          </mc:Choice>
          <mc:Fallback xmlns="">
            <p:pic>
              <p:nvPicPr>
                <p:cNvPr id="13" name="Ink 12">
                  <a:extLst>
                    <a:ext uri="{FF2B5EF4-FFF2-40B4-BE49-F238E27FC236}">
                      <a16:creationId xmlns:a16="http://schemas.microsoft.com/office/drawing/2014/main" id="{9198B569-A9E0-49E9-84DB-F65C87AC1B86}"/>
                    </a:ext>
                  </a:extLst>
                </p:cNvPr>
                <p:cNvPicPr/>
                <p:nvPr/>
              </p:nvPicPr>
              <p:blipFill>
                <a:blip r:embed="rId22"/>
                <a:stretch>
                  <a:fillRect/>
                </a:stretch>
              </p:blipFill>
              <p:spPr>
                <a:xfrm>
                  <a:off x="6486280" y="4656359"/>
                  <a:ext cx="249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D0B3E5E2-8E72-4B13-84C6-68B399B8652D}"/>
                    </a:ext>
                  </a:extLst>
                </p14:cNvPr>
                <p14:cNvContentPartPr/>
                <p14:nvPr/>
              </p14:nvContentPartPr>
              <p14:xfrm>
                <a:off x="6608320" y="4750679"/>
                <a:ext cx="150840" cy="10080"/>
              </p14:xfrm>
            </p:contentPart>
          </mc:Choice>
          <mc:Fallback xmlns="">
            <p:pic>
              <p:nvPicPr>
                <p:cNvPr id="14" name="Ink 13">
                  <a:extLst>
                    <a:ext uri="{FF2B5EF4-FFF2-40B4-BE49-F238E27FC236}">
                      <a16:creationId xmlns:a16="http://schemas.microsoft.com/office/drawing/2014/main" id="{D0B3E5E2-8E72-4B13-84C6-68B399B8652D}"/>
                    </a:ext>
                  </a:extLst>
                </p:cNvPr>
                <p:cNvPicPr/>
                <p:nvPr/>
              </p:nvPicPr>
              <p:blipFill>
                <a:blip r:embed="rId24"/>
                <a:stretch>
                  <a:fillRect/>
                </a:stretch>
              </p:blipFill>
              <p:spPr>
                <a:xfrm>
                  <a:off x="6599320" y="4741679"/>
                  <a:ext cx="168480" cy="2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28557396-0A6D-4322-AF52-BE085B8B0D68}"/>
                  </a:ext>
                </a:extLst>
              </p14:cNvPr>
              <p14:cNvContentPartPr/>
              <p14:nvPr/>
            </p14:nvContentPartPr>
            <p14:xfrm>
              <a:off x="65680" y="4402199"/>
              <a:ext cx="360" cy="360"/>
            </p14:xfrm>
          </p:contentPart>
        </mc:Choice>
        <mc:Fallback xmlns="">
          <p:pic>
            <p:nvPicPr>
              <p:cNvPr id="16" name="Ink 15">
                <a:extLst>
                  <a:ext uri="{FF2B5EF4-FFF2-40B4-BE49-F238E27FC236}">
                    <a16:creationId xmlns:a16="http://schemas.microsoft.com/office/drawing/2014/main" id="{28557396-0A6D-4322-AF52-BE085B8B0D68}"/>
                  </a:ext>
                </a:extLst>
              </p:cNvPr>
              <p:cNvPicPr/>
              <p:nvPr/>
            </p:nvPicPr>
            <p:blipFill>
              <a:blip r:embed="rId26"/>
              <a:stretch>
                <a:fillRect/>
              </a:stretch>
            </p:blipFill>
            <p:spPr>
              <a:xfrm>
                <a:off x="57040" y="4393559"/>
                <a:ext cx="18000" cy="18000"/>
              </a:xfrm>
              <a:prstGeom prst="rect">
                <a:avLst/>
              </a:prstGeom>
            </p:spPr>
          </p:pic>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722AEF2-830C-4691-ACB5-B339628CE10F}"/>
                  </a:ext>
                </a:extLst>
              </p:cNvPr>
              <p:cNvSpPr txBox="1"/>
              <p:nvPr/>
            </p:nvSpPr>
            <p:spPr>
              <a:xfrm>
                <a:off x="1003836" y="5946797"/>
                <a:ext cx="7366269" cy="610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dirty="0" smtClean="0">
                              <a:latin typeface="Cambria Math" panose="02040503050406030204" pitchFamily="18" charset="0"/>
                            </a:rPr>
                          </m:ctrlPr>
                        </m:sSubPr>
                        <m:e>
                          <m:r>
                            <a:rPr lang="el-GR" sz="1800" i="1" dirty="0" smtClean="0">
                              <a:latin typeface="Cambria Math" panose="02040503050406030204" pitchFamily="18" charset="0"/>
                            </a:rPr>
                            <m:t>𝜏</m:t>
                          </m:r>
                        </m:e>
                        <m:sub>
                          <m:r>
                            <a:rPr lang="en-US" sz="1800" b="0" i="1" dirty="0" smtClean="0">
                              <a:latin typeface="Cambria Math" panose="02040503050406030204" pitchFamily="18" charset="0"/>
                            </a:rPr>
                            <m:t>2</m:t>
                          </m:r>
                        </m:sub>
                      </m:sSub>
                      <m:r>
                        <a:rPr lang="en-US" sz="1800" i="1" dirty="0" smtClean="0">
                          <a:latin typeface="Cambria Math" panose="02040503050406030204" pitchFamily="18" charset="0"/>
                        </a:rPr>
                        <m:t> =</m:t>
                      </m:r>
                      <m:f>
                        <m:fPr>
                          <m:ctrlPr>
                            <a:rPr lang="en-US" sz="1800" b="0" i="1" dirty="0" smtClean="0">
                              <a:latin typeface="Cambria Math" panose="02040503050406030204" pitchFamily="18" charset="0"/>
                            </a:rPr>
                          </m:ctrlPr>
                        </m:fPr>
                        <m:num>
                          <m:r>
                            <a:rPr lang="en-US" sz="1800" b="0" i="1" dirty="0" smtClean="0">
                              <a:latin typeface="Cambria Math" panose="02040503050406030204" pitchFamily="18" charset="0"/>
                            </a:rPr>
                            <m:t>1</m:t>
                          </m:r>
                        </m:num>
                        <m:den>
                          <m:r>
                            <a:rPr lang="en-US" sz="1800" b="0" i="1" dirty="0" smtClean="0">
                              <a:latin typeface="Cambria Math" panose="02040503050406030204" pitchFamily="18" charset="0"/>
                            </a:rPr>
                            <m:t>2</m:t>
                          </m:r>
                        </m:den>
                      </m:f>
                      <m:r>
                        <a:rPr lang="en-US" sz="1800" b="0" i="1" dirty="0" smtClean="0">
                          <a:latin typeface="Cambria Math" panose="02040503050406030204" pitchFamily="18" charset="0"/>
                        </a:rPr>
                        <m:t>8</m:t>
                      </m:r>
                      <m:r>
                        <a:rPr lang="en-US" sz="1800" i="1" dirty="0" smtClean="0">
                          <a:latin typeface="Cambria Math" panose="02040503050406030204" pitchFamily="18" charset="0"/>
                        </a:rPr>
                        <m:t> + </m:t>
                      </m:r>
                      <m:d>
                        <m:dPr>
                          <m:ctrlPr>
                            <a:rPr lang="en-US" sz="1800" i="1" dirty="0" smtClean="0">
                              <a:latin typeface="Cambria Math" panose="02040503050406030204" pitchFamily="18" charset="0"/>
                            </a:rPr>
                          </m:ctrlPr>
                        </m:dPr>
                        <m:e>
                          <m:r>
                            <a:rPr lang="en-US" sz="1800" i="1" dirty="0" smtClean="0">
                              <a:latin typeface="Cambria Math" panose="02040503050406030204" pitchFamily="18" charset="0"/>
                            </a:rPr>
                            <m:t>1</m:t>
                          </m:r>
                          <m:r>
                            <a:rPr lang="en-US" sz="1800" i="1" dirty="0" smtClean="0">
                              <a:latin typeface="Cambria Math" panose="02040503050406030204" pitchFamily="18" charset="0"/>
                            </a:rPr>
                            <m:t> −</m:t>
                          </m:r>
                          <m:r>
                            <a:rPr lang="en-US" sz="1800" b="0" i="1" dirty="0" smtClean="0">
                              <a:latin typeface="Cambria Math" panose="02040503050406030204" pitchFamily="18" charset="0"/>
                            </a:rPr>
                            <m:t>0</m:t>
                          </m:r>
                          <m:r>
                            <a:rPr lang="en-US" sz="1800" b="0" i="1" dirty="0" smtClean="0">
                              <a:latin typeface="Cambria Math" panose="02040503050406030204" pitchFamily="18" charset="0"/>
                            </a:rPr>
                            <m:t>.</m:t>
                          </m:r>
                          <m:r>
                            <a:rPr lang="en-US" sz="1800" b="0" i="1" dirty="0" smtClean="0">
                              <a:latin typeface="Cambria Math" panose="02040503050406030204" pitchFamily="18" charset="0"/>
                            </a:rPr>
                            <m:t>5</m:t>
                          </m:r>
                        </m:e>
                      </m:d>
                      <m:r>
                        <a:rPr lang="en-US" sz="1800" b="0" i="1" dirty="0" smtClean="0">
                          <a:latin typeface="Cambria Math" panose="02040503050406030204" pitchFamily="18" charset="0"/>
                        </a:rPr>
                        <m:t>0</m:t>
                      </m:r>
                      <m:r>
                        <a:rPr lang="en-US" sz="1800" b="0" i="1" dirty="0" smtClean="0">
                          <a:latin typeface="Cambria Math" panose="02040503050406030204" pitchFamily="18" charset="0"/>
                        </a:rPr>
                        <m:t>.</m:t>
                      </m:r>
                      <m:r>
                        <a:rPr lang="en-US" sz="1800" b="0" i="1" dirty="0" smtClean="0">
                          <a:latin typeface="Cambria Math" panose="02040503050406030204" pitchFamily="18" charset="0"/>
                        </a:rPr>
                        <m:t>5</m:t>
                      </m:r>
                      <m:r>
                        <a:rPr lang="en-US" sz="1800" b="0" i="1" dirty="0" smtClean="0">
                          <a:latin typeface="Cambria Math" panose="02040503050406030204" pitchFamily="18" charset="0"/>
                        </a:rPr>
                        <m:t>.</m:t>
                      </m:r>
                      <m:sSub>
                        <m:sSubPr>
                          <m:ctrlPr>
                            <a:rPr lang="en-US" sz="1800" b="0" i="1" dirty="0" smtClean="0">
                              <a:latin typeface="Cambria Math" panose="02040503050406030204" pitchFamily="18" charset="0"/>
                            </a:rPr>
                          </m:ctrlPr>
                        </m:sSubPr>
                        <m:e>
                          <m:r>
                            <a:rPr lang="en-US" sz="1800" i="1" dirty="0" smtClean="0">
                              <a:latin typeface="Cambria Math" panose="02040503050406030204" pitchFamily="18" charset="0"/>
                            </a:rPr>
                            <m:t>𝑡</m:t>
                          </m:r>
                        </m:e>
                        <m:sub>
                          <m:r>
                            <a:rPr lang="en-US" sz="1800" b="0" i="1" dirty="0" smtClean="0">
                              <a:latin typeface="Cambria Math" panose="02040503050406030204" pitchFamily="18" charset="0"/>
                            </a:rPr>
                            <m:t>0</m:t>
                          </m:r>
                        </m:sub>
                      </m:sSub>
                      <m:r>
                        <a:rPr lang="en-US" sz="1800" b="0" i="1" dirty="0" smtClean="0">
                          <a:latin typeface="Cambria Math" panose="02040503050406030204" pitchFamily="18" charset="0"/>
                        </a:rPr>
                        <m:t>=</m:t>
                      </m:r>
                      <m:r>
                        <a:rPr lang="en-US" sz="1800" b="0" i="1" dirty="0" smtClean="0">
                          <a:latin typeface="Cambria Math" panose="02040503050406030204" pitchFamily="18" charset="0"/>
                        </a:rPr>
                        <m:t>4</m:t>
                      </m:r>
                      <m:r>
                        <a:rPr lang="en-US" sz="1800" b="0" i="1" dirty="0" smtClean="0">
                          <a:latin typeface="Cambria Math" panose="02040503050406030204" pitchFamily="18" charset="0"/>
                        </a:rPr>
                        <m:t>+</m:t>
                      </m:r>
                      <m:r>
                        <a:rPr lang="en-US" sz="1800" b="0" i="1" dirty="0" smtClean="0">
                          <a:latin typeface="Cambria Math" panose="02040503050406030204" pitchFamily="18" charset="0"/>
                        </a:rPr>
                        <m:t>0</m:t>
                      </m:r>
                      <m:r>
                        <a:rPr lang="en-US" sz="1800" b="0" i="1" dirty="0" smtClean="0">
                          <a:latin typeface="Cambria Math" panose="02040503050406030204" pitchFamily="18" charset="0"/>
                        </a:rPr>
                        <m:t>.</m:t>
                      </m:r>
                      <m:r>
                        <a:rPr lang="en-US" sz="1800" b="0" i="1" dirty="0" smtClean="0">
                          <a:latin typeface="Cambria Math" panose="02040503050406030204" pitchFamily="18" charset="0"/>
                        </a:rPr>
                        <m:t>25</m:t>
                      </m:r>
                      <m:r>
                        <a:rPr lang="en-US" sz="1800" b="0" i="1" dirty="0" smtClean="0">
                          <a:latin typeface="Cambria Math" panose="02040503050406030204" pitchFamily="18" charset="0"/>
                        </a:rPr>
                        <m:t>∗</m:t>
                      </m:r>
                      <m:r>
                        <a:rPr lang="en-US" sz="1800" b="0" i="1" dirty="0" smtClean="0">
                          <a:latin typeface="Cambria Math" panose="02040503050406030204" pitchFamily="18" charset="0"/>
                        </a:rPr>
                        <m:t>10</m:t>
                      </m:r>
                      <m:r>
                        <a:rPr lang="en-US" sz="1800" b="0" i="1" dirty="0" smtClean="0">
                          <a:latin typeface="Cambria Math" panose="02040503050406030204" pitchFamily="18" charset="0"/>
                        </a:rPr>
                        <m:t>=</m:t>
                      </m:r>
                      <m:r>
                        <a:rPr lang="en-US" sz="1800" b="0" i="1" dirty="0" smtClean="0">
                          <a:latin typeface="Cambria Math" panose="02040503050406030204" pitchFamily="18" charset="0"/>
                        </a:rPr>
                        <m:t>6</m:t>
                      </m:r>
                      <m:r>
                        <a:rPr lang="en-US" sz="1800" b="0" i="1" dirty="0" smtClean="0">
                          <a:latin typeface="Cambria Math" panose="02040503050406030204" pitchFamily="18" charset="0"/>
                        </a:rPr>
                        <m:t>.</m:t>
                      </m:r>
                      <m:r>
                        <a:rPr lang="en-US" sz="1800" b="0" i="1" dirty="0" smtClean="0">
                          <a:latin typeface="Cambria Math" panose="02040503050406030204" pitchFamily="18" charset="0"/>
                        </a:rPr>
                        <m:t>5</m:t>
                      </m:r>
                    </m:oMath>
                  </m:oMathPara>
                </a14:m>
                <a:endParaRPr lang="en-US" altLang="en-US" baseline="0" dirty="0">
                  <a:latin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6722AEF2-830C-4691-ACB5-B339628CE10F}"/>
                  </a:ext>
                </a:extLst>
              </p:cNvPr>
              <p:cNvSpPr txBox="1">
                <a:spLocks noRot="1" noChangeAspect="1" noMove="1" noResize="1" noEditPoints="1" noAdjustHandles="1" noChangeArrowheads="1" noChangeShapeType="1" noTextEdit="1"/>
              </p:cNvSpPr>
              <p:nvPr/>
            </p:nvSpPr>
            <p:spPr>
              <a:xfrm>
                <a:off x="1003836" y="5946797"/>
                <a:ext cx="7366269" cy="610936"/>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3B57F23-2EB9-4017-B892-1ABA62E4C401}"/>
                  </a:ext>
                </a:extLst>
              </p:cNvPr>
              <p:cNvSpPr txBox="1"/>
              <p:nvPr/>
            </p:nvSpPr>
            <p:spPr>
              <a:xfrm>
                <a:off x="1003836" y="5671655"/>
                <a:ext cx="7737848" cy="4069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dirty="0" smtClean="0">
                              <a:latin typeface="Cambria Math" panose="02040503050406030204" pitchFamily="18" charset="0"/>
                            </a:rPr>
                          </m:ctrlPr>
                        </m:sSubPr>
                        <m:e>
                          <m:r>
                            <a:rPr lang="el-GR" sz="1800" i="1" dirty="0" smtClean="0">
                              <a:latin typeface="Cambria Math" panose="02040503050406030204" pitchFamily="18" charset="0"/>
                            </a:rPr>
                            <m:t>𝜏</m:t>
                          </m:r>
                        </m:e>
                        <m:sub>
                          <m:r>
                            <a:rPr lang="en-US" sz="1800" i="1" dirty="0" smtClean="0">
                              <a:latin typeface="Cambria Math" panose="02040503050406030204" pitchFamily="18" charset="0"/>
                            </a:rPr>
                            <m:t>𝑛</m:t>
                          </m:r>
                          <m:r>
                            <a:rPr lang="en-US" sz="1800" b="0" i="1" dirty="0" smtClean="0">
                              <a:latin typeface="Cambria Math" panose="02040503050406030204" pitchFamily="18" charset="0"/>
                            </a:rPr>
                            <m:t>+</m:t>
                          </m:r>
                          <m:r>
                            <a:rPr lang="en-US" sz="1800" b="0" i="1" dirty="0" smtClean="0">
                              <a:latin typeface="Cambria Math" panose="02040503050406030204" pitchFamily="18" charset="0"/>
                            </a:rPr>
                            <m:t>1</m:t>
                          </m:r>
                        </m:sub>
                      </m:sSub>
                      <m:r>
                        <a:rPr lang="en-US" sz="1800" i="1" dirty="0" smtClean="0">
                          <a:latin typeface="Cambria Math" panose="02040503050406030204" pitchFamily="18" charset="0"/>
                        </a:rPr>
                        <m:t> = </m:t>
                      </m:r>
                      <m:r>
                        <a:rPr lang="el-GR" sz="1800" i="1" dirty="0" smtClean="0">
                          <a:latin typeface="Cambria Math" panose="02040503050406030204" pitchFamily="18" charset="0"/>
                        </a:rPr>
                        <m:t>𝛼</m:t>
                      </m:r>
                      <m:sSub>
                        <m:sSubPr>
                          <m:ctrlPr>
                            <a:rPr lang="en-US" sz="1800" i="1" dirty="0" err="1" smtClean="0">
                              <a:latin typeface="Cambria Math" panose="02040503050406030204" pitchFamily="18" charset="0"/>
                            </a:rPr>
                          </m:ctrlPr>
                        </m:sSubPr>
                        <m:e>
                          <m:r>
                            <a:rPr lang="en-US" sz="1800" i="1" dirty="0" err="1" smtClean="0">
                              <a:latin typeface="Cambria Math" panose="02040503050406030204" pitchFamily="18" charset="0"/>
                            </a:rPr>
                            <m:t>𝑡</m:t>
                          </m:r>
                        </m:e>
                        <m:sub>
                          <m:r>
                            <a:rPr lang="en-US" sz="1800" i="1" dirty="0" err="1" smtClean="0">
                              <a:latin typeface="Cambria Math" panose="02040503050406030204" pitchFamily="18" charset="0"/>
                            </a:rPr>
                            <m:t>𝑛</m:t>
                          </m:r>
                        </m:sub>
                      </m:sSub>
                      <m:r>
                        <a:rPr lang="en-US" sz="1800" i="1" dirty="0" smtClean="0">
                          <a:latin typeface="Cambria Math" panose="02040503050406030204" pitchFamily="18" charset="0"/>
                        </a:rPr>
                        <m:t> + </m:t>
                      </m:r>
                      <m:d>
                        <m:dPr>
                          <m:ctrlPr>
                            <a:rPr lang="en-US" sz="1800" i="1" dirty="0" smtClean="0">
                              <a:latin typeface="Cambria Math" panose="02040503050406030204" pitchFamily="18" charset="0"/>
                            </a:rPr>
                          </m:ctrlPr>
                        </m:dPr>
                        <m:e>
                          <m:r>
                            <a:rPr lang="en-US" sz="1800" i="1" dirty="0" smtClean="0">
                              <a:latin typeface="Cambria Math" panose="02040503050406030204" pitchFamily="18" charset="0"/>
                            </a:rPr>
                            <m:t>1</m:t>
                          </m:r>
                          <m:r>
                            <a:rPr lang="en-US" sz="1800" i="1" dirty="0" smtClean="0">
                              <a:latin typeface="Cambria Math" panose="02040503050406030204" pitchFamily="18" charset="0"/>
                            </a:rPr>
                            <m:t> − </m:t>
                          </m:r>
                          <m:r>
                            <a:rPr lang="el-GR" sz="1800" i="1" dirty="0" smtClean="0">
                              <a:latin typeface="Cambria Math" panose="02040503050406030204" pitchFamily="18" charset="0"/>
                            </a:rPr>
                            <m:t>𝛼</m:t>
                          </m:r>
                        </m:e>
                      </m:d>
                      <m:r>
                        <a:rPr lang="el-GR" sz="1800" i="1" dirty="0" smtClean="0">
                          <a:latin typeface="Cambria Math" panose="02040503050406030204" pitchFamily="18" charset="0"/>
                        </a:rPr>
                        <m:t>𝛼</m:t>
                      </m:r>
                      <m:r>
                        <a:rPr lang="en-US" sz="1800" b="0" i="1" dirty="0" smtClean="0">
                          <a:latin typeface="Cambria Math" panose="02040503050406030204" pitchFamily="18" charset="0"/>
                        </a:rPr>
                        <m:t>.</m:t>
                      </m:r>
                      <m:sSub>
                        <m:sSubPr>
                          <m:ctrlPr>
                            <a:rPr lang="en-US" sz="1800" b="0" i="1" dirty="0" smtClean="0">
                              <a:latin typeface="Cambria Math" panose="02040503050406030204" pitchFamily="18" charset="0"/>
                            </a:rPr>
                          </m:ctrlPr>
                        </m:sSubPr>
                        <m:e>
                          <m:r>
                            <a:rPr lang="en-US" sz="1800" i="1" dirty="0" smtClean="0">
                              <a:latin typeface="Cambria Math" panose="02040503050406030204" pitchFamily="18" charset="0"/>
                            </a:rPr>
                            <m:t>𝑡</m:t>
                          </m:r>
                        </m:e>
                        <m:sub>
                          <m:r>
                            <a:rPr lang="en-US" sz="1800" b="0" i="1" dirty="0" smtClean="0">
                              <a:latin typeface="Cambria Math" panose="02040503050406030204" pitchFamily="18" charset="0"/>
                            </a:rPr>
                            <m:t>𝑛</m:t>
                          </m:r>
                          <m:r>
                            <a:rPr lang="en-US" sz="1800" b="0" i="1" dirty="0" smtClean="0">
                              <a:latin typeface="Cambria Math" panose="02040503050406030204" pitchFamily="18" charset="0"/>
                            </a:rPr>
                            <m:t>−</m:t>
                          </m:r>
                          <m:r>
                            <a:rPr lang="en-US" sz="1800" b="0" i="1" dirty="0" smtClean="0">
                              <a:latin typeface="Cambria Math" panose="02040503050406030204" pitchFamily="18" charset="0"/>
                            </a:rPr>
                            <m:t>1</m:t>
                          </m:r>
                        </m:sub>
                      </m:sSub>
                      <m:r>
                        <a:rPr lang="en-US" sz="1800" i="1" dirty="0" smtClean="0">
                          <a:latin typeface="Cambria Math" panose="02040503050406030204" pitchFamily="18" charset="0"/>
                        </a:rPr>
                        <m:t> +···+ </m:t>
                      </m:r>
                      <m:sSup>
                        <m:sSupPr>
                          <m:ctrlPr>
                            <a:rPr lang="en-US" sz="1800" b="0" i="1" dirty="0" smtClean="0">
                              <a:latin typeface="Cambria Math" panose="02040503050406030204" pitchFamily="18" charset="0"/>
                            </a:rPr>
                          </m:ctrlPr>
                        </m:sSupPr>
                        <m:e>
                          <m:d>
                            <m:dPr>
                              <m:ctrlPr>
                                <a:rPr lang="en-US" sz="1800" i="1" dirty="0" smtClean="0">
                                  <a:latin typeface="Cambria Math" panose="02040503050406030204" pitchFamily="18" charset="0"/>
                                </a:rPr>
                              </m:ctrlPr>
                            </m:dPr>
                            <m:e>
                              <m:r>
                                <a:rPr lang="en-US" sz="1800" i="1" dirty="0" smtClean="0">
                                  <a:latin typeface="Cambria Math" panose="02040503050406030204" pitchFamily="18" charset="0"/>
                                </a:rPr>
                                <m:t>1</m:t>
                              </m:r>
                              <m:r>
                                <a:rPr lang="en-US" sz="1800" i="1" dirty="0" smtClean="0">
                                  <a:latin typeface="Cambria Math" panose="02040503050406030204" pitchFamily="18" charset="0"/>
                                </a:rPr>
                                <m:t> − </m:t>
                              </m:r>
                              <m:r>
                                <a:rPr lang="el-GR" sz="1800" i="1" dirty="0" smtClean="0">
                                  <a:latin typeface="Cambria Math" panose="02040503050406030204" pitchFamily="18" charset="0"/>
                                </a:rPr>
                                <m:t>𝛼</m:t>
                              </m:r>
                            </m:e>
                          </m:d>
                        </m:e>
                        <m:sup>
                          <m:r>
                            <a:rPr lang="en-US" sz="1800" b="0" i="1" dirty="0" smtClean="0">
                              <a:latin typeface="Cambria Math" panose="02040503050406030204" pitchFamily="18" charset="0"/>
                            </a:rPr>
                            <m:t>𝑗</m:t>
                          </m:r>
                        </m:sup>
                      </m:sSup>
                      <m:r>
                        <a:rPr lang="el-GR" sz="1800" i="1" dirty="0" smtClean="0">
                          <a:latin typeface="Cambria Math" panose="02040503050406030204" pitchFamily="18" charset="0"/>
                        </a:rPr>
                        <m:t> </m:t>
                      </m:r>
                      <m:r>
                        <a:rPr lang="el-GR" sz="1800" i="1" dirty="0" smtClean="0">
                          <a:latin typeface="Cambria Math" panose="02040503050406030204" pitchFamily="18" charset="0"/>
                        </a:rPr>
                        <m:t>𝛼</m:t>
                      </m:r>
                      <m:r>
                        <a:rPr lang="en-US" sz="1800" b="0" i="1" dirty="0" smtClean="0">
                          <a:latin typeface="Cambria Math" panose="02040503050406030204" pitchFamily="18" charset="0"/>
                        </a:rPr>
                        <m:t>.</m:t>
                      </m:r>
                      <m:sSub>
                        <m:sSubPr>
                          <m:ctrlPr>
                            <a:rPr lang="en-US" sz="1800" b="0" i="1" dirty="0" smtClean="0">
                              <a:latin typeface="Cambria Math" panose="02040503050406030204" pitchFamily="18" charset="0"/>
                            </a:rPr>
                          </m:ctrlPr>
                        </m:sSubPr>
                        <m:e>
                          <m:r>
                            <a:rPr lang="en-US" sz="1800" i="1" dirty="0" err="1" smtClean="0">
                              <a:latin typeface="Cambria Math" panose="02040503050406030204" pitchFamily="18" charset="0"/>
                            </a:rPr>
                            <m:t>𝑡</m:t>
                          </m:r>
                        </m:e>
                        <m:sub>
                          <m:r>
                            <a:rPr lang="en-US" sz="1800" i="1" dirty="0" err="1" smtClean="0">
                              <a:latin typeface="Cambria Math" panose="02040503050406030204" pitchFamily="18" charset="0"/>
                            </a:rPr>
                            <m:t>𝑛</m:t>
                          </m:r>
                          <m:r>
                            <a:rPr lang="en-US" sz="1800" b="0" i="1" dirty="0" smtClean="0">
                              <a:latin typeface="Cambria Math" panose="02040503050406030204" pitchFamily="18" charset="0"/>
                            </a:rPr>
                            <m:t>−</m:t>
                          </m:r>
                          <m:r>
                            <a:rPr lang="en-US" sz="1800" b="0" i="1" dirty="0" smtClean="0">
                              <a:latin typeface="Cambria Math" panose="02040503050406030204" pitchFamily="18" charset="0"/>
                            </a:rPr>
                            <m:t>𝑗</m:t>
                          </m:r>
                        </m:sub>
                      </m:sSub>
                    </m:oMath>
                  </m:oMathPara>
                </a14:m>
                <a:endParaRPr lang="en-US" dirty="0"/>
              </a:p>
            </p:txBody>
          </p:sp>
        </mc:Choice>
        <mc:Fallback xmlns="">
          <p:sp>
            <p:nvSpPr>
              <p:cNvPr id="21" name="TextBox 20">
                <a:extLst>
                  <a:ext uri="{FF2B5EF4-FFF2-40B4-BE49-F238E27FC236}">
                    <a16:creationId xmlns:a16="http://schemas.microsoft.com/office/drawing/2014/main" id="{B3B57F23-2EB9-4017-B892-1ABA62E4C401}"/>
                  </a:ext>
                </a:extLst>
              </p:cNvPr>
              <p:cNvSpPr txBox="1">
                <a:spLocks noRot="1" noChangeAspect="1" noMove="1" noResize="1" noEditPoints="1" noAdjustHandles="1" noChangeArrowheads="1" noChangeShapeType="1" noTextEdit="1"/>
              </p:cNvSpPr>
              <p:nvPr/>
            </p:nvSpPr>
            <p:spPr>
              <a:xfrm>
                <a:off x="1003836" y="5671655"/>
                <a:ext cx="7737848" cy="406906"/>
              </a:xfrm>
              <a:prstGeom prst="rect">
                <a:avLst/>
              </a:prstGeom>
              <a:blipFill>
                <a:blip r:embed="rId28"/>
                <a:stretch>
                  <a:fillRect b="-7463"/>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75370DA6-23EE-4245-8D59-2BE3CA11205A}"/>
              </a:ext>
            </a:extLst>
          </p:cNvPr>
          <p:cNvSpPr>
            <a:spLocks noGrp="1" noChangeArrowheads="1"/>
          </p:cNvSpPr>
          <p:nvPr>
            <p:ph type="title"/>
          </p:nvPr>
        </p:nvSpPr>
        <p:spPr>
          <a:xfrm>
            <a:off x="1200349" y="129252"/>
            <a:ext cx="7709971" cy="576262"/>
          </a:xfrm>
        </p:spPr>
        <p:txBody>
          <a:bodyPr/>
          <a:lstStyle/>
          <a:p>
            <a:pPr eaLnBrk="1" hangingPunct="1"/>
            <a:r>
              <a:rPr lang="en-US" altLang="en-US" sz="2800" dirty="0"/>
              <a:t>Shortest Remaining Time First Scheduling</a:t>
            </a:r>
          </a:p>
        </p:txBody>
      </p:sp>
      <p:sp>
        <p:nvSpPr>
          <p:cNvPr id="27650" name="Rectangle 3">
            <a:extLst>
              <a:ext uri="{FF2B5EF4-FFF2-40B4-BE49-F238E27FC236}">
                <a16:creationId xmlns:a16="http://schemas.microsoft.com/office/drawing/2014/main" id="{823814F7-CEBB-4A55-80A1-4EA7BB1EEA9B}"/>
              </a:ext>
            </a:extLst>
          </p:cNvPr>
          <p:cNvSpPr>
            <a:spLocks noGrp="1" noChangeArrowheads="1"/>
          </p:cNvSpPr>
          <p:nvPr>
            <p:ph type="body" idx="1"/>
          </p:nvPr>
        </p:nvSpPr>
        <p:spPr>
          <a:xfrm>
            <a:off x="499621" y="1139969"/>
            <a:ext cx="8286160" cy="4345509"/>
          </a:xfrm>
        </p:spPr>
        <p:txBody>
          <a:bodyPr/>
          <a:lstStyle/>
          <a:p>
            <a:pPr marL="0" marR="0" algn="r" rtl="1">
              <a:lnSpc>
                <a:spcPct val="107000"/>
              </a:lnSpc>
              <a:spcBef>
                <a:spcPts val="200"/>
              </a:spcBef>
              <a:spcAft>
                <a:spcPts val="0"/>
              </a:spcAf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زمان‌بندی </a:t>
            </a:r>
            <a:r>
              <a:rPr lang="fa-IR"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غیرانحصاری</a:t>
            </a: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با</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SJN (Shortest Job Next)</a:t>
            </a:r>
            <a:endParaRPr lang="en-US" sz="2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هر زمان که یک فرایند جدید وارد صف آماده می‌شود، تصمیم‌گیری در مورد اینکه کدام فرایند را زمان‌بندی کند، با استفاده از الگوریتم</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SJN </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انجام می‌شود</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200"/>
              </a:spcBef>
              <a:spcAft>
                <a:spcPts val="0"/>
              </a:spcAf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مقایسه</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SRT </a:t>
            </a: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SJN</a:t>
            </a:r>
            <a:endParaRPr lang="en-US" sz="2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r" rtl="1"/>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آیا</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SRT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از نظر حداقل میانگین زمان انتظار برای مجموعه‌ای از فرایندهای خاص، «بهینه‌تر» از</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SJN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است؟</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52641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E841C6C2-8CFF-4FDC-A9E1-6B260CB17106}"/>
              </a:ext>
            </a:extLst>
          </p:cNvPr>
          <p:cNvSpPr>
            <a:spLocks noGrp="1" noChangeArrowheads="1"/>
          </p:cNvSpPr>
          <p:nvPr>
            <p:ph type="title"/>
          </p:nvPr>
        </p:nvSpPr>
        <p:spPr>
          <a:xfrm>
            <a:off x="1358420" y="163952"/>
            <a:ext cx="7594600" cy="576262"/>
          </a:xfrm>
        </p:spPr>
        <p:txBody>
          <a:bodyPr/>
          <a:lstStyle/>
          <a:p>
            <a:pPr eaLnBrk="1" hangingPunct="1"/>
            <a:r>
              <a:rPr lang="en-US" altLang="en-US" sz="3000" dirty="0"/>
              <a:t>Example of Shortest-remaining-time-first</a:t>
            </a:r>
          </a:p>
        </p:txBody>
      </p:sp>
      <p:sp>
        <p:nvSpPr>
          <p:cNvPr id="19459" name="Rectangle 36">
            <a:extLst>
              <a:ext uri="{FF2B5EF4-FFF2-40B4-BE49-F238E27FC236}">
                <a16:creationId xmlns:a16="http://schemas.microsoft.com/office/drawing/2014/main" id="{F6B280F4-20CD-4AA5-887B-A75AC06E0F7C}"/>
              </a:ext>
            </a:extLst>
          </p:cNvPr>
          <p:cNvSpPr>
            <a:spLocks noGrp="1" noChangeArrowheads="1"/>
          </p:cNvSpPr>
          <p:nvPr>
            <p:ph type="body" idx="1"/>
          </p:nvPr>
        </p:nvSpPr>
        <p:spPr>
          <a:xfrm>
            <a:off x="802433" y="1233488"/>
            <a:ext cx="7707085" cy="4530725"/>
          </a:xfrm>
        </p:spPr>
        <p:txBody>
          <a:bodyPr/>
          <a:lstStyle/>
          <a:p>
            <a:pPr algn="r" rtl="1">
              <a:tabLst>
                <a:tab pos="1601312" algn="ctr"/>
                <a:tab pos="3252629" algn="ctr"/>
                <a:tab pos="5141754" algn="ctr"/>
              </a:tabLst>
              <a:defRPr/>
            </a:pPr>
            <a:r>
              <a:rPr lang="fa-IR" sz="2400" dirty="0">
                <a:solidFill>
                  <a:srgbClr val="1F1F1F"/>
                </a:solidFill>
                <a:latin typeface="Arial" panose="020B0604020202020204" pitchFamily="34" charset="0"/>
                <a:ea typeface="Calibri" panose="020F0502020204030204" pitchFamily="34" charset="0"/>
                <a:cs typeface="B Nazanin" panose="00000400000000000000" pitchFamily="2" charset="-78"/>
              </a:rPr>
              <a:t> اضافه کردن مفاهیم تغییر زمان‌ورود و غیرانحصاری بودن:</a:t>
            </a:r>
            <a:endParaRPr lang="fa-IR"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endParaRPr>
          </a:p>
          <a:p>
            <a:pPr algn="l">
              <a:tabLst>
                <a:tab pos="1601312" algn="ctr"/>
                <a:tab pos="3252629" algn="ctr"/>
                <a:tab pos="5141754" algn="ctr"/>
              </a:tabLst>
              <a:defRPr/>
            </a:pPr>
            <a:r>
              <a:rPr lang="en-US" altLang="en-US" dirty="0">
                <a:cs typeface="ＭＳ Ｐゴシック" charset="-128"/>
              </a:rPr>
              <a:t>	                </a:t>
            </a:r>
            <a:r>
              <a:rPr lang="en-US" altLang="en-US" u="sng" dirty="0">
                <a:cs typeface="ＭＳ Ｐゴシック" charset="-128"/>
              </a:rPr>
              <a:t>Process</a:t>
            </a:r>
            <a:r>
              <a:rPr lang="en-US" altLang="en-US" u="sng" dirty="0">
                <a:solidFill>
                  <a:schemeClr val="bg1"/>
                </a:solidFill>
                <a:cs typeface="ＭＳ Ｐゴシック" charset="-128"/>
              </a:rPr>
              <a:t>      </a:t>
            </a:r>
            <a:r>
              <a:rPr lang="en-US" altLang="en-US" u="sng" dirty="0" err="1">
                <a:solidFill>
                  <a:schemeClr val="bg1"/>
                </a:solidFill>
                <a:cs typeface="ＭＳ Ｐゴシック" charset="-128"/>
              </a:rPr>
              <a:t>i</a:t>
            </a:r>
            <a:r>
              <a:rPr lang="en-US" altLang="en-US" u="sng" dirty="0">
                <a:solidFill>
                  <a:schemeClr val="bg1"/>
                </a:solidFill>
                <a:cs typeface="ＭＳ Ｐゴシック" charset="-128"/>
              </a:rPr>
              <a:t> </a:t>
            </a:r>
            <a:r>
              <a:rPr lang="en-US" altLang="en-US" i="1" u="sng" dirty="0">
                <a:cs typeface="ＭＳ Ｐゴシック" charset="-128"/>
              </a:rPr>
              <a:t>Arrival </a:t>
            </a:r>
            <a:r>
              <a:rPr lang="en-US" altLang="en-US" u="sng" dirty="0" err="1">
                <a:cs typeface="ＭＳ Ｐゴシック" charset="-128"/>
              </a:rPr>
              <a:t>Time</a:t>
            </a:r>
            <a:r>
              <a:rPr lang="en-US" altLang="en-US" u="sng" dirty="0" err="1">
                <a:solidFill>
                  <a:schemeClr val="bg1"/>
                </a:solidFill>
                <a:cs typeface="ＭＳ Ｐゴシック" charset="-128"/>
              </a:rPr>
              <a:t>T</a:t>
            </a:r>
            <a:r>
              <a:rPr lang="en-US" altLang="en-US" dirty="0">
                <a:cs typeface="ＭＳ Ｐゴシック" charset="-128"/>
              </a:rPr>
              <a:t>	</a:t>
            </a:r>
            <a:r>
              <a:rPr lang="en-US" altLang="en-US" u="sng" dirty="0">
                <a:cs typeface="ＭＳ Ｐゴシック" charset="-128"/>
              </a:rPr>
              <a:t>Burst Time  </a:t>
            </a:r>
            <a:endParaRPr lang="en-US" altLang="en-US" dirty="0">
              <a:cs typeface="ＭＳ Ｐゴシック" charset="-128"/>
            </a:endParaRP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1</a:t>
            </a:r>
            <a:r>
              <a:rPr lang="en-US" altLang="en-US" dirty="0">
                <a:cs typeface="ＭＳ Ｐゴシック" charset="-128"/>
              </a:rPr>
              <a:t>	</a:t>
            </a:r>
            <a:r>
              <a:rPr lang="en-US" altLang="en-US" dirty="0">
                <a:solidFill>
                  <a:srgbClr val="000000"/>
                </a:solidFill>
                <a:cs typeface="ＭＳ Ｐゴシック" charset="-128"/>
              </a:rPr>
              <a:t>0</a:t>
            </a:r>
            <a:r>
              <a:rPr lang="en-US" altLang="en-US" dirty="0">
                <a:cs typeface="ＭＳ Ｐゴシック" charset="-128"/>
              </a:rPr>
              <a:t>	8</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2 	</a:t>
            </a:r>
            <a:r>
              <a:rPr lang="en-US" altLang="en-US" dirty="0">
                <a:solidFill>
                  <a:srgbClr val="000000"/>
                </a:solidFill>
                <a:cs typeface="ＭＳ Ｐゴシック" charset="-128"/>
              </a:rPr>
              <a:t>1</a:t>
            </a:r>
            <a:r>
              <a:rPr lang="en-US" altLang="en-US" dirty="0">
                <a:cs typeface="ＭＳ Ｐゴシック" charset="-128"/>
              </a:rPr>
              <a:t>	4</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3</a:t>
            </a:r>
            <a:r>
              <a:rPr lang="en-US" altLang="en-US" dirty="0">
                <a:cs typeface="ＭＳ Ｐゴシック" charset="-128"/>
              </a:rPr>
              <a:t>	</a:t>
            </a:r>
            <a:r>
              <a:rPr lang="en-US" altLang="en-US" dirty="0">
                <a:solidFill>
                  <a:srgbClr val="000000"/>
                </a:solidFill>
                <a:cs typeface="ＭＳ Ｐゴシック" charset="-128"/>
              </a:rPr>
              <a:t>2</a:t>
            </a:r>
            <a:r>
              <a:rPr lang="en-US" altLang="en-US" dirty="0">
                <a:cs typeface="ＭＳ Ｐゴシック" charset="-128"/>
              </a:rPr>
              <a:t>	9</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4</a:t>
            </a:r>
            <a:r>
              <a:rPr lang="en-US" altLang="en-US" dirty="0">
                <a:cs typeface="ＭＳ Ｐゴシック" charset="-128"/>
              </a:rPr>
              <a:t>	</a:t>
            </a:r>
            <a:r>
              <a:rPr lang="en-US" altLang="en-US" dirty="0">
                <a:solidFill>
                  <a:srgbClr val="000000"/>
                </a:solidFill>
                <a:cs typeface="ＭＳ Ｐゴシック" charset="-128"/>
              </a:rPr>
              <a:t>3</a:t>
            </a:r>
            <a:r>
              <a:rPr lang="en-US" altLang="en-US" dirty="0">
                <a:cs typeface="ＭＳ Ｐゴシック" charset="-128"/>
              </a:rPr>
              <a:t>	5</a:t>
            </a:r>
          </a:p>
          <a:p>
            <a:pPr>
              <a:tabLst>
                <a:tab pos="1601312" algn="ctr"/>
                <a:tab pos="3252629" algn="ctr"/>
                <a:tab pos="5141754" algn="ctr"/>
              </a:tabLst>
              <a:defRPr/>
            </a:pPr>
            <a:r>
              <a:rPr lang="en-US" altLang="en-US" i="1" dirty="0">
                <a:cs typeface="ＭＳ Ｐゴシック" charset="-128"/>
              </a:rPr>
              <a:t>Preemptive </a:t>
            </a:r>
            <a:r>
              <a:rPr lang="en-US" altLang="en-US" dirty="0">
                <a:cs typeface="ＭＳ Ｐゴシック" charset="-128"/>
              </a:rPr>
              <a:t>SJF Gantt Chart</a:t>
            </a:r>
          </a:p>
          <a:p>
            <a:pPr>
              <a:tabLst>
                <a:tab pos="1601312" algn="ctr"/>
                <a:tab pos="3252629" algn="ctr"/>
                <a:tab pos="5141754" algn="ctr"/>
              </a:tabLst>
              <a:defRPr/>
            </a:pPr>
            <a:endParaRPr lang="en-US" altLang="en-US" dirty="0">
              <a:cs typeface="ＭＳ Ｐゴシック" charset="-128"/>
            </a:endParaRPr>
          </a:p>
          <a:p>
            <a:pPr>
              <a:tabLst>
                <a:tab pos="1601312" algn="ctr"/>
                <a:tab pos="3252629" algn="ctr"/>
                <a:tab pos="5141754" algn="ctr"/>
              </a:tabLst>
              <a:defRPr/>
            </a:pPr>
            <a:endParaRPr lang="en-US" altLang="en-US" dirty="0">
              <a:cs typeface="ＭＳ Ｐゴシック" charset="-128"/>
            </a:endParaRPr>
          </a:p>
          <a:p>
            <a:pPr marL="0" indent="0">
              <a:buFont typeface="Monotype Sorts" pitchFamily="-84" charset="2"/>
              <a:buNone/>
              <a:tabLst>
                <a:tab pos="1601312" algn="ctr"/>
                <a:tab pos="3252629" algn="ctr"/>
                <a:tab pos="5141754" algn="ctr"/>
              </a:tabLst>
              <a:defRPr/>
            </a:pPr>
            <a:endParaRPr lang="en-US" altLang="en-US" dirty="0">
              <a:cs typeface="ＭＳ Ｐゴシック" charset="-128"/>
            </a:endParaRPr>
          </a:p>
          <a:p>
            <a:pPr>
              <a:tabLst>
                <a:tab pos="1601312" algn="ctr"/>
                <a:tab pos="3252629" algn="ctr"/>
                <a:tab pos="5141754" algn="ctr"/>
              </a:tabLst>
              <a:defRPr/>
            </a:pPr>
            <a:endParaRPr lang="en-US" altLang="en-US" i="1" baseline="-25000" dirty="0">
              <a:cs typeface="ＭＳ Ｐゴシック" charset="-128"/>
            </a:endParaRPr>
          </a:p>
          <a:p>
            <a:pPr>
              <a:buFont typeface="Monotype Sorts" pitchFamily="-84" charset="2"/>
              <a:buNone/>
              <a:tabLst>
                <a:tab pos="1601312" algn="ctr"/>
                <a:tab pos="3252629" algn="ctr"/>
                <a:tab pos="5141754" algn="ctr"/>
              </a:tabLst>
              <a:defRPr/>
            </a:pPr>
            <a:endParaRPr lang="en-US" altLang="en-US" i="1" baseline="-25000" dirty="0">
              <a:cs typeface="ＭＳ Ｐゴシック" charset="-128"/>
            </a:endParaRPr>
          </a:p>
        </p:txBody>
      </p:sp>
      <p:pic>
        <p:nvPicPr>
          <p:cNvPr id="37891" name="Picture 1">
            <a:extLst>
              <a:ext uri="{FF2B5EF4-FFF2-40B4-BE49-F238E27FC236}">
                <a16:creationId xmlns:a16="http://schemas.microsoft.com/office/drawing/2014/main" id="{100802A9-2833-4519-B21E-A1B2D0AF97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6213" y="4284663"/>
            <a:ext cx="65357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F7C3638-2035-445C-933D-81B85504E7CF}"/>
              </a:ext>
            </a:extLst>
          </p:cNvPr>
          <p:cNvSpPr txBox="1"/>
          <p:nvPr/>
        </p:nvSpPr>
        <p:spPr>
          <a:xfrm>
            <a:off x="338223" y="5208705"/>
            <a:ext cx="8635504" cy="369332"/>
          </a:xfrm>
          <a:prstGeom prst="rect">
            <a:avLst/>
          </a:prstGeom>
          <a:noFill/>
        </p:spPr>
        <p:txBody>
          <a:bodyPr wrap="square">
            <a:spAutoFit/>
          </a:bodyPr>
          <a:lstStyle/>
          <a:p>
            <a:pPr>
              <a:tabLst>
                <a:tab pos="1601312" algn="ctr"/>
                <a:tab pos="3252629" algn="ctr"/>
                <a:tab pos="5141754" algn="ctr"/>
              </a:tabLst>
              <a:defRPr/>
            </a:pPr>
            <a:r>
              <a:rPr lang="en-US" altLang="en-US" dirty="0">
                <a:cs typeface="ＭＳ Ｐゴシック" charset="-128"/>
              </a:rPr>
              <a:t>Average waiting time = [(10-1)+(1-1)+(17-2)+(5-3)]/4 = 26/4 = 6.5</a:t>
            </a:r>
          </a:p>
        </p:txBody>
      </p:sp>
      <p:sp>
        <p:nvSpPr>
          <p:cNvPr id="7" name="TextBox 6">
            <a:extLst>
              <a:ext uri="{FF2B5EF4-FFF2-40B4-BE49-F238E27FC236}">
                <a16:creationId xmlns:a16="http://schemas.microsoft.com/office/drawing/2014/main" id="{A9423A14-B874-4663-90E5-00BCDBAEE868}"/>
              </a:ext>
            </a:extLst>
          </p:cNvPr>
          <p:cNvSpPr txBox="1"/>
          <p:nvPr/>
        </p:nvSpPr>
        <p:spPr>
          <a:xfrm>
            <a:off x="1904599" y="5935831"/>
            <a:ext cx="4877602" cy="923330"/>
          </a:xfrm>
          <a:prstGeom prst="rect">
            <a:avLst/>
          </a:prstGeom>
          <a:noFill/>
        </p:spPr>
        <p:txBody>
          <a:bodyPr wrap="square">
            <a:spAutoFit/>
          </a:bodyPr>
          <a:lstStyle/>
          <a:p>
            <a:pPr algn="r"/>
            <a:r>
              <a:rPr lang="fa-IR" b="1" i="0" dirty="0">
                <a:solidFill>
                  <a:srgbClr val="1C1917"/>
                </a:solidFill>
                <a:effectLst/>
                <a:latin typeface="Vazirmatn"/>
                <a:cs typeface="B Nazanin" panose="00000400000000000000" pitchFamily="2" charset="-78"/>
              </a:rPr>
              <a:t>زمان انتظار: زمان سرویس - زمان رسیدن</a:t>
            </a:r>
          </a:p>
          <a:p>
            <a:pPr algn="r"/>
            <a:r>
              <a:rPr lang="fa-IR" b="1" dirty="0">
                <a:solidFill>
                  <a:srgbClr val="1C1917"/>
                </a:solidFill>
                <a:latin typeface="Vazirmatn"/>
                <a:cs typeface="B Nazanin" panose="00000400000000000000" pitchFamily="2" charset="-78"/>
              </a:rPr>
              <a:t>زمان پاسخ:  زمان پایان اجرا-زمان ورود به سیستم </a:t>
            </a:r>
          </a:p>
          <a:p>
            <a:endParaRPr lang="en-US" dirty="0">
              <a:cs typeface="B Nazanin" panose="00000400000000000000" pitchFamily="2" charset="-78"/>
            </a:endParaRPr>
          </a:p>
        </p:txBody>
      </p:sp>
      <p:sp>
        <p:nvSpPr>
          <p:cNvPr id="8" name="TextBox 7">
            <a:extLst>
              <a:ext uri="{FF2B5EF4-FFF2-40B4-BE49-F238E27FC236}">
                <a16:creationId xmlns:a16="http://schemas.microsoft.com/office/drawing/2014/main" id="{F4EFE675-CCDB-4F6A-BE42-2B3BC08CDA43}"/>
              </a:ext>
            </a:extLst>
          </p:cNvPr>
          <p:cNvSpPr txBox="1"/>
          <p:nvPr/>
        </p:nvSpPr>
        <p:spPr>
          <a:xfrm>
            <a:off x="338223" y="5624512"/>
            <a:ext cx="9623924" cy="369332"/>
          </a:xfrm>
          <a:prstGeom prst="rect">
            <a:avLst/>
          </a:prstGeom>
          <a:noFill/>
        </p:spPr>
        <p:txBody>
          <a:bodyPr wrap="square">
            <a:spAutoFit/>
          </a:bodyPr>
          <a:lstStyle/>
          <a:p>
            <a:pPr>
              <a:tabLst>
                <a:tab pos="1601312" algn="ctr"/>
                <a:tab pos="3252629" algn="ctr"/>
                <a:tab pos="5141754" algn="ctr"/>
              </a:tabLst>
              <a:defRPr/>
            </a:pPr>
            <a:r>
              <a:rPr lang="en-US" altLang="en-US" dirty="0">
                <a:cs typeface="ＭＳ Ｐゴシック" charset="-128"/>
              </a:rPr>
              <a:t>Average Response time = [(17-0)+(5-1)+(26-2)+(10-3)]/4 = 52/4 =13</a:t>
            </a:r>
          </a:p>
        </p:txBody>
      </p:sp>
    </p:spTree>
    <p:extLst>
      <p:ext uri="{BB962C8B-B14F-4D97-AF65-F5344CB8AC3E}">
        <p14:creationId xmlns:p14="http://schemas.microsoft.com/office/powerpoint/2010/main" val="22618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7891"/>
                                        </p:tgtEl>
                                        <p:attrNameLst>
                                          <p:attrName>style.visibility</p:attrName>
                                        </p:attrNameLst>
                                      </p:cBhvr>
                                      <p:to>
                                        <p:strVal val="visible"/>
                                      </p:to>
                                    </p:set>
                                    <p:animEffect transition="in" filter="fade">
                                      <p:cBhvr>
                                        <p:cTn id="10" dur="500"/>
                                        <p:tgtEl>
                                          <p:spTgt spid="3789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0C539CA8-5BE8-4B08-A540-B4382F3C2212}"/>
              </a:ext>
            </a:extLst>
          </p:cNvPr>
          <p:cNvSpPr>
            <a:spLocks noGrp="1" noChangeArrowheads="1"/>
          </p:cNvSpPr>
          <p:nvPr>
            <p:ph type="title"/>
          </p:nvPr>
        </p:nvSpPr>
        <p:spPr>
          <a:xfrm>
            <a:off x="457200" y="153418"/>
            <a:ext cx="8229600" cy="576262"/>
          </a:xfrm>
        </p:spPr>
        <p:txBody>
          <a:bodyPr/>
          <a:lstStyle/>
          <a:p>
            <a:pPr eaLnBrk="1" hangingPunct="1"/>
            <a:r>
              <a:rPr lang="en-US" altLang="en-US" dirty="0"/>
              <a:t>Round Robin (RR)</a:t>
            </a:r>
          </a:p>
        </p:txBody>
      </p:sp>
      <mc:AlternateContent xmlns:mc="http://schemas.openxmlformats.org/markup-compatibility/2006" xmlns:a14="http://schemas.microsoft.com/office/drawing/2010/main">
        <mc:Choice Requires="a14">
          <p:sp>
            <p:nvSpPr>
              <p:cNvPr id="39938" name="Rectangle 3">
                <a:extLst>
                  <a:ext uri="{FF2B5EF4-FFF2-40B4-BE49-F238E27FC236}">
                    <a16:creationId xmlns:a16="http://schemas.microsoft.com/office/drawing/2014/main" id="{8A6C6617-67BF-4484-A025-320FA2994436}"/>
                  </a:ext>
                </a:extLst>
              </p:cNvPr>
              <p:cNvSpPr>
                <a:spLocks noGrp="1" noChangeArrowheads="1"/>
              </p:cNvSpPr>
              <p:nvPr>
                <p:ph type="body" idx="1"/>
              </p:nvPr>
            </p:nvSpPr>
            <p:spPr>
              <a:xfrm>
                <a:off x="301658" y="1018095"/>
                <a:ext cx="8566117" cy="5068380"/>
              </a:xfrm>
            </p:spPr>
            <p:txBody>
              <a:bodyPr/>
              <a:lstStyle/>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هر فرایند یک واحد کوچک زمان</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پردازنده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مقدار زمانی کوانتومی</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q</a:t>
                </a:r>
                <a:r>
                  <a:rPr lang="fa-IR"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اختصاص داده می‌شود که معمولا </a:t>
                </a:r>
                <a:r>
                  <a:rPr lang="fa-IR"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۱۰</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تا </a:t>
                </a:r>
                <a:r>
                  <a:rPr lang="fa-IR"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۱۰۰</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میلی‌ثانیه است</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بعد از گذشتن این زمان، فرایند </a:t>
                </a:r>
                <a:r>
                  <a:rPr lang="fa-IR"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گرفته شده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 به انتهای صف آماده اضافه می‌شود</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اگر</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n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فرایند در صف آماده وجود داشته باشد و مقدار زمانی کوانتومی</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q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باشد، هر فرایند </a:t>
                </a:r>
                <a14:m>
                  <m:oMath xmlns:m="http://schemas.openxmlformats.org/officeDocument/2006/math">
                    <m:f>
                      <m:fPr>
                        <m:ctrlPr>
                          <a:rPr lang="en-US" sz="2200" b="0" i="1" dirty="0" smtClean="0">
                            <a:solidFill>
                              <a:srgbClr val="1F1F1F"/>
                            </a:solidFill>
                            <a:effectLst/>
                            <a:latin typeface="Cambria Math" panose="02040503050406030204" pitchFamily="18" charset="0"/>
                            <a:ea typeface="Times New Roman" panose="02020603050405020304" pitchFamily="18" charset="0"/>
                            <a:cs typeface="B Nazanin" panose="00000400000000000000" pitchFamily="2" charset="-78"/>
                          </a:rPr>
                        </m:ctrlPr>
                      </m:fPr>
                      <m:num>
                        <m:r>
                          <a:rPr lang="en-US" sz="2200" b="0" i="1" dirty="0" smtClean="0">
                            <a:solidFill>
                              <a:srgbClr val="1F1F1F"/>
                            </a:solidFill>
                            <a:effectLst/>
                            <a:latin typeface="Cambria Math" panose="02040503050406030204" pitchFamily="18" charset="0"/>
                            <a:ea typeface="Times New Roman" panose="02020603050405020304" pitchFamily="18" charset="0"/>
                            <a:cs typeface="B Nazanin" panose="00000400000000000000" pitchFamily="2" charset="-78"/>
                          </a:rPr>
                          <m:t>1</m:t>
                        </m:r>
                      </m:num>
                      <m:den>
                        <m:r>
                          <a:rPr lang="en-US" sz="2200" b="0" i="1" dirty="0" smtClean="0">
                            <a:solidFill>
                              <a:srgbClr val="1F1F1F"/>
                            </a:solidFill>
                            <a:effectLst/>
                            <a:latin typeface="Cambria Math" panose="02040503050406030204" pitchFamily="18" charset="0"/>
                            <a:ea typeface="Times New Roman" panose="02020603050405020304" pitchFamily="18" charset="0"/>
                            <a:cs typeface="B Nazanin" panose="00000400000000000000" pitchFamily="2" charset="-78"/>
                          </a:rPr>
                          <m:t>𝑛</m:t>
                        </m:r>
                      </m:den>
                    </m:f>
                  </m:oMath>
                </a14:m>
                <a:r>
                  <a:rPr lang="fa-IR"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از زمان</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پردازنده</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را به صورت بخش‌هایی با حداکثر</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q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واحد زمانی در یک مرحله دریافت می‌کند</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هیچ فرایندی بیش </a:t>
                </a:r>
                <a14:m>
                  <m:oMath xmlns:m="http://schemas.openxmlformats.org/officeDocument/2006/math">
                    <m:r>
                      <a:rPr lang="ar-SA" sz="2200" i="1" dirty="0" smtClean="0">
                        <a:solidFill>
                          <a:srgbClr val="1F1F1F"/>
                        </a:solidFill>
                        <a:effectLst/>
                        <a:latin typeface="Cambria Math" panose="02040503050406030204" pitchFamily="18" charset="0"/>
                        <a:ea typeface="Times New Roman" panose="02020603050405020304" pitchFamily="18" charset="0"/>
                        <a:cs typeface="B Nazanin" panose="00000400000000000000" pitchFamily="2" charset="-78"/>
                      </a:rPr>
                      <m:t>از</m:t>
                    </m:r>
                    <m:r>
                      <a:rPr lang="en-US" sz="2200" i="1" dirty="0">
                        <a:solidFill>
                          <a:srgbClr val="1F1F1F"/>
                        </a:solidFill>
                        <a:effectLst/>
                        <a:latin typeface="Cambria Math" panose="02040503050406030204" pitchFamily="18" charset="0"/>
                        <a:ea typeface="Times New Roman" panose="02020603050405020304" pitchFamily="18" charset="0"/>
                        <a:cs typeface="B Nazanin" panose="00000400000000000000" pitchFamily="2" charset="-78"/>
                      </a:rPr>
                      <m:t> (</m:t>
                    </m:r>
                    <m:r>
                      <a:rPr lang="en-US" sz="2200" i="1" dirty="0">
                        <a:solidFill>
                          <a:srgbClr val="1F1F1F"/>
                        </a:solidFill>
                        <a:effectLst/>
                        <a:latin typeface="Cambria Math" panose="02040503050406030204" pitchFamily="18" charset="0"/>
                        <a:ea typeface="Times New Roman" panose="02020603050405020304" pitchFamily="18" charset="0"/>
                        <a:cs typeface="B Nazanin" panose="00000400000000000000" pitchFamily="2" charset="-78"/>
                      </a:rPr>
                      <m:t>𝑛</m:t>
                    </m:r>
                    <m:r>
                      <a:rPr lang="en-US" sz="2200" i="1" dirty="0">
                        <a:solidFill>
                          <a:srgbClr val="1F1F1F"/>
                        </a:solidFill>
                        <a:effectLst/>
                        <a:latin typeface="Cambria Math" panose="02040503050406030204" pitchFamily="18" charset="0"/>
                        <a:ea typeface="Times New Roman" panose="02020603050405020304" pitchFamily="18" charset="0"/>
                        <a:cs typeface="B Nazanin" panose="00000400000000000000" pitchFamily="2" charset="-78"/>
                      </a:rPr>
                      <m:t>−</m:t>
                    </m:r>
                    <m:r>
                      <a:rPr lang="en-US" sz="2200" i="1" dirty="0">
                        <a:solidFill>
                          <a:srgbClr val="1F1F1F"/>
                        </a:solidFill>
                        <a:effectLst/>
                        <a:latin typeface="Cambria Math" panose="02040503050406030204" pitchFamily="18" charset="0"/>
                        <a:ea typeface="Times New Roman" panose="02020603050405020304" pitchFamily="18" charset="0"/>
                        <a:cs typeface="B Nazanin" panose="00000400000000000000" pitchFamily="2" charset="-78"/>
                      </a:rPr>
                      <m:t>1</m:t>
                    </m:r>
                    <m:r>
                      <a:rPr lang="en-US" sz="2200" i="1" dirty="0">
                        <a:solidFill>
                          <a:srgbClr val="1F1F1F"/>
                        </a:solidFill>
                        <a:effectLst/>
                        <a:latin typeface="Cambria Math" panose="02040503050406030204" pitchFamily="18" charset="0"/>
                        <a:ea typeface="Times New Roman" panose="02020603050405020304" pitchFamily="18" charset="0"/>
                        <a:cs typeface="B Nazanin" panose="00000400000000000000" pitchFamily="2" charset="-78"/>
                      </a:rPr>
                      <m:t>)</m:t>
                    </m:r>
                    <m:r>
                      <a:rPr lang="en-US" sz="2200" i="1" dirty="0">
                        <a:solidFill>
                          <a:srgbClr val="1F1F1F"/>
                        </a:solidFill>
                        <a:effectLst/>
                        <a:latin typeface="Cambria Math" panose="02040503050406030204" pitchFamily="18" charset="0"/>
                        <a:ea typeface="Times New Roman" panose="02020603050405020304" pitchFamily="18" charset="0"/>
                        <a:cs typeface="B Nazanin" panose="00000400000000000000" pitchFamily="2" charset="-78"/>
                      </a:rPr>
                      <m:t>𝑞</m:t>
                    </m:r>
                    <m:r>
                      <a:rPr lang="en-US" sz="2200" i="1" dirty="0">
                        <a:solidFill>
                          <a:srgbClr val="1F1F1F"/>
                        </a:solidFill>
                        <a:effectLst/>
                        <a:latin typeface="Cambria Math" panose="02040503050406030204" pitchFamily="18" charset="0"/>
                        <a:ea typeface="Times New Roman" panose="02020603050405020304" pitchFamily="18" charset="0"/>
                        <a:cs typeface="B Nazanin" panose="00000400000000000000" pitchFamily="2" charset="-78"/>
                      </a:rPr>
                      <m:t> </m:t>
                    </m:r>
                  </m:oMath>
                </a14:m>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واحد زمان منتظر نمی‌ماند</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a:t>
                </a:r>
                <a:r>
                  <a:rPr lang="ar-SA" sz="22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وقفه زمان‌سنج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 هر واحد زمانی کوانتومی رخ می‌دهد تا فرایند بعدی زمان‌بندی شود</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2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عملکرد</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9938" name="Rectangle 3">
                <a:extLst>
                  <a:ext uri="{FF2B5EF4-FFF2-40B4-BE49-F238E27FC236}">
                    <a16:creationId xmlns:a16="http://schemas.microsoft.com/office/drawing/2014/main" id="{8A6C6617-67BF-4484-A025-320FA2994436}"/>
                  </a:ext>
                </a:extLst>
              </p:cNvPr>
              <p:cNvSpPr>
                <a:spLocks noGrp="1" noRot="1" noChangeAspect="1" noMove="1" noResize="1" noEditPoints="1" noAdjustHandles="1" noChangeArrowheads="1" noChangeShapeType="1" noTextEdit="1"/>
              </p:cNvSpPr>
              <p:nvPr>
                <p:ph type="body" idx="1"/>
              </p:nvPr>
            </p:nvSpPr>
            <p:spPr>
              <a:xfrm>
                <a:off x="301658" y="1018095"/>
                <a:ext cx="8566117" cy="5068380"/>
              </a:xfrm>
              <a:blipFill>
                <a:blip r:embed="rId3"/>
                <a:stretch>
                  <a:fillRect l="-213" t="-1083" r="-996"/>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BA4EE86-5304-4BD5-BB82-4A64583BBB83}"/>
              </a:ext>
            </a:extLst>
          </p:cNvPr>
          <p:cNvSpPr txBox="1"/>
          <p:nvPr/>
        </p:nvSpPr>
        <p:spPr>
          <a:xfrm>
            <a:off x="457200" y="4221244"/>
            <a:ext cx="8410575" cy="1541448"/>
          </a:xfrm>
          <a:prstGeom prst="rect">
            <a:avLst/>
          </a:prstGeom>
          <a:noFill/>
        </p:spPr>
        <p:txBody>
          <a:bodyPr wrap="square">
            <a:spAutoFit/>
          </a:bodyPr>
          <a:lstStyle/>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مقدار</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q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بزرگ: شبیه به الگوریتم</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FIFO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اولین درخواست، اولین سرویس</a:t>
            </a:r>
            <a:endParaRPr lang="en-US" sz="2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مقدار</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q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کوچک: شبیه به الگوریتم</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RR</a:t>
            </a:r>
            <a:endParaRPr lang="en-US" sz="2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indent="-342900" algn="r" rtl="1">
              <a:lnSpc>
                <a:spcPct val="107000"/>
              </a:lnSpc>
              <a:spcBef>
                <a:spcPts val="0"/>
              </a:spcBef>
              <a:spcAft>
                <a:spcPts val="800"/>
              </a:spcAft>
              <a:buFont typeface="Arial" panose="020B0604020202020204" pitchFamily="34" charset="0"/>
              <a:buChar char="•"/>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توجه داشته باشید که مقدار</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q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باید نسبت به زمان جابجایی متن</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(Context Switch)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بزرگ باشد، در غیر این صورت سربار</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(Overhead)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سیستم عامل بالا می‌رود</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6DF101FA-59C2-4431-9504-FC73D47453BC}"/>
              </a:ext>
            </a:extLst>
          </p:cNvPr>
          <p:cNvSpPr>
            <a:spLocks noGrp="1" noChangeArrowheads="1"/>
          </p:cNvSpPr>
          <p:nvPr>
            <p:ph type="title"/>
          </p:nvPr>
        </p:nvSpPr>
        <p:spPr>
          <a:xfrm>
            <a:off x="979833" y="86668"/>
            <a:ext cx="8418610" cy="647700"/>
          </a:xfrm>
        </p:spPr>
        <p:txBody>
          <a:bodyPr/>
          <a:lstStyle/>
          <a:p>
            <a:pPr eaLnBrk="1" hangingPunct="1"/>
            <a:r>
              <a:rPr lang="en-US" altLang="en-US" dirty="0"/>
              <a:t>Example of RR with Time Quantum = 4</a:t>
            </a:r>
          </a:p>
        </p:txBody>
      </p:sp>
      <p:sp>
        <p:nvSpPr>
          <p:cNvPr id="41986" name="Rectangle 3">
            <a:extLst>
              <a:ext uri="{FF2B5EF4-FFF2-40B4-BE49-F238E27FC236}">
                <a16:creationId xmlns:a16="http://schemas.microsoft.com/office/drawing/2014/main" id="{E17EE130-D776-4D6D-84E6-F464A160ACBF}"/>
              </a:ext>
            </a:extLst>
          </p:cNvPr>
          <p:cNvSpPr>
            <a:spLocks noGrp="1" noChangeArrowheads="1"/>
          </p:cNvSpPr>
          <p:nvPr>
            <p:ph type="body" idx="1"/>
          </p:nvPr>
        </p:nvSpPr>
        <p:spPr>
          <a:xfrm>
            <a:off x="954087" y="1193799"/>
            <a:ext cx="7460707" cy="4639841"/>
          </a:xfrm>
        </p:spPr>
        <p:txBody>
          <a:bodyPr/>
          <a:lstStyle/>
          <a:p>
            <a:pPr>
              <a:lnSpc>
                <a:spcPct val="90000"/>
              </a:lnSpc>
              <a:buFont typeface="Monotype Sorts" pitchFamily="-84" charset="2"/>
              <a:buNone/>
              <a:tabLst>
                <a:tab pos="2219325" algn="ctr"/>
                <a:tab pos="3994150" algn="ctr"/>
              </a:tabLst>
            </a:pPr>
            <a:r>
              <a:rPr lang="en-US" altLang="en-US" sz="2000" dirty="0"/>
              <a:t>		</a:t>
            </a:r>
            <a:r>
              <a:rPr lang="en-US" altLang="en-US" sz="2000" u="sng" dirty="0"/>
              <a:t>Process</a:t>
            </a:r>
            <a:r>
              <a:rPr lang="en-US" altLang="en-US" sz="2000" dirty="0"/>
              <a:t>	</a:t>
            </a:r>
            <a:r>
              <a:rPr lang="en-US" altLang="en-US" sz="2000" u="sng" dirty="0"/>
              <a:t>Burst Time</a:t>
            </a:r>
          </a:p>
          <a:p>
            <a:pPr>
              <a:lnSpc>
                <a:spcPct val="90000"/>
              </a:lnSpc>
              <a:buFont typeface="Monotype Sorts" pitchFamily="-84" charset="2"/>
              <a:buNone/>
              <a:tabLst>
                <a:tab pos="2219325" algn="ctr"/>
                <a:tab pos="3994150" algn="ctr"/>
              </a:tabLst>
            </a:pPr>
            <a:r>
              <a:rPr lang="en-US" altLang="en-US" sz="2000" i="1" dirty="0"/>
              <a:t>		P</a:t>
            </a:r>
            <a:r>
              <a:rPr lang="en-US" altLang="en-US" sz="2000" i="1" baseline="-25000" dirty="0"/>
              <a:t>1	</a:t>
            </a:r>
            <a:r>
              <a:rPr lang="en-US" altLang="en-US" sz="2000" dirty="0"/>
              <a:t>24</a:t>
            </a:r>
          </a:p>
          <a:p>
            <a:pPr>
              <a:lnSpc>
                <a:spcPct val="90000"/>
              </a:lnSpc>
              <a:buFont typeface="Monotype Sorts" pitchFamily="-84" charset="2"/>
              <a:buNone/>
              <a:tabLst>
                <a:tab pos="2219325" algn="ctr"/>
                <a:tab pos="3994150" algn="ctr"/>
              </a:tabLst>
            </a:pPr>
            <a:r>
              <a:rPr lang="en-US" altLang="en-US" sz="2000" dirty="0"/>
              <a:t>		 </a:t>
            </a:r>
            <a:r>
              <a:rPr lang="en-US" altLang="en-US" sz="2000" i="1" dirty="0"/>
              <a:t>P</a:t>
            </a:r>
            <a:r>
              <a:rPr lang="en-US" altLang="en-US" sz="2000" i="1" baseline="-25000" dirty="0"/>
              <a:t>2	 </a:t>
            </a:r>
            <a:r>
              <a:rPr lang="en-US" altLang="en-US" sz="2000" dirty="0"/>
              <a:t>3</a:t>
            </a:r>
          </a:p>
          <a:p>
            <a:pPr>
              <a:lnSpc>
                <a:spcPct val="90000"/>
              </a:lnSpc>
              <a:buFont typeface="Monotype Sorts" pitchFamily="-84" charset="2"/>
              <a:buNone/>
              <a:tabLst>
                <a:tab pos="2219325" algn="ctr"/>
                <a:tab pos="3994150" algn="ctr"/>
              </a:tabLst>
            </a:pPr>
            <a:r>
              <a:rPr lang="en-US" altLang="en-US" sz="2000" dirty="0"/>
              <a:t>		 </a:t>
            </a:r>
            <a:r>
              <a:rPr lang="en-US" altLang="en-US" sz="2000" i="1" dirty="0"/>
              <a:t>P</a:t>
            </a:r>
            <a:r>
              <a:rPr lang="en-US" altLang="en-US" sz="2000" i="1" baseline="-25000" dirty="0"/>
              <a:t>3	</a:t>
            </a:r>
            <a:r>
              <a:rPr lang="en-US" altLang="en-US" sz="2000" dirty="0"/>
              <a:t>3	</a:t>
            </a:r>
          </a:p>
          <a:p>
            <a:pPr>
              <a:lnSpc>
                <a:spcPct val="90000"/>
              </a:lnSpc>
              <a:tabLst>
                <a:tab pos="2219325" algn="ctr"/>
                <a:tab pos="3994150" algn="ctr"/>
              </a:tabLst>
            </a:pPr>
            <a:r>
              <a:rPr lang="en-US" altLang="en-US" sz="2000" dirty="0"/>
              <a:t>The Gantt chart is: </a:t>
            </a:r>
            <a:br>
              <a:rPr lang="en-US" altLang="en-US" sz="2000" dirty="0"/>
            </a:br>
            <a:br>
              <a:rPr lang="en-US" altLang="en-US" sz="2000" dirty="0"/>
            </a:br>
            <a:br>
              <a:rPr lang="en-US" altLang="en-US" sz="2000" dirty="0"/>
            </a:br>
            <a:br>
              <a:rPr lang="en-US" altLang="en-US" sz="2000" dirty="0"/>
            </a:br>
            <a:endParaRPr lang="en-US" altLang="en-US" sz="2000" dirty="0"/>
          </a:p>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طور کلی، میانگین زمان </a:t>
            </a:r>
            <a:r>
              <a:rPr lang="fa-IR" sz="2400" dirty="0">
                <a:solidFill>
                  <a:srgbClr val="1F1F1F"/>
                </a:solidFill>
                <a:latin typeface="Arial" panose="020B0604020202020204" pitchFamily="34" charset="0"/>
                <a:ea typeface="Times New Roman" panose="02020603050405020304" pitchFamily="18" charset="0"/>
                <a:cs typeface="B Nazanin" panose="00000400000000000000" pitchFamily="2" charset="-78"/>
              </a:rPr>
              <a:t>گردش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 الگوریتم</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RR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از</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SJF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بیشتر است، اما زمان پاسخ بهتری دارد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مقدار</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q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باید نسبت به زمان جابجایی متن بزرگ باشد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مقدار معمول</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q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بین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۱۰</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تا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۱۰۰</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میلی‌ثانیه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 جابجایی متن کمتر از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۱۰</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میکروثانیه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1987" name="Picture 1">
            <a:extLst>
              <a:ext uri="{FF2B5EF4-FFF2-40B4-BE49-F238E27FC236}">
                <a16:creationId xmlns:a16="http://schemas.microsoft.com/office/drawing/2014/main" id="{0835376E-2FE4-439A-B19A-4C86254AE5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8588" y="2926442"/>
            <a:ext cx="67706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0C539CA8-5BE8-4B08-A540-B4382F3C2212}"/>
              </a:ext>
            </a:extLst>
          </p:cNvPr>
          <p:cNvSpPr>
            <a:spLocks noGrp="1" noChangeArrowheads="1"/>
          </p:cNvSpPr>
          <p:nvPr>
            <p:ph type="title"/>
          </p:nvPr>
        </p:nvSpPr>
        <p:spPr>
          <a:xfrm>
            <a:off x="457200" y="153418"/>
            <a:ext cx="8229600" cy="576262"/>
          </a:xfrm>
        </p:spPr>
        <p:txBody>
          <a:bodyPr/>
          <a:lstStyle/>
          <a:p>
            <a:pPr eaLnBrk="1" hangingPunct="1"/>
            <a:r>
              <a:rPr lang="en-US" altLang="en-US" dirty="0"/>
              <a:t>Round Robin (RR)</a:t>
            </a:r>
          </a:p>
        </p:txBody>
      </p:sp>
      <p:sp>
        <p:nvSpPr>
          <p:cNvPr id="39938" name="Rectangle 3">
            <a:extLst>
              <a:ext uri="{FF2B5EF4-FFF2-40B4-BE49-F238E27FC236}">
                <a16:creationId xmlns:a16="http://schemas.microsoft.com/office/drawing/2014/main" id="{8A6C6617-67BF-4484-A025-320FA2994436}"/>
              </a:ext>
            </a:extLst>
          </p:cNvPr>
          <p:cNvSpPr>
            <a:spLocks noGrp="1" noChangeArrowheads="1"/>
          </p:cNvSpPr>
          <p:nvPr>
            <p:ph type="body" idx="1"/>
          </p:nvPr>
        </p:nvSpPr>
        <p:spPr>
          <a:xfrm>
            <a:off x="301658" y="1018095"/>
            <a:ext cx="8566117" cy="5068380"/>
          </a:xfrm>
        </p:spPr>
        <p:txBody>
          <a:bodyPr/>
          <a:lstStyle/>
          <a:p>
            <a:pPr algn="r" rtl="1"/>
            <a:r>
              <a:rPr lang="fa-IR" sz="2400" dirty="0">
                <a:cs typeface="B Nazanin" panose="00000400000000000000" pitchFamily="2" charset="-78"/>
              </a:rPr>
              <a:t>مزایای الگوریتم </a:t>
            </a:r>
            <a:r>
              <a:rPr lang="en-US" sz="2400" dirty="0">
                <a:cs typeface="B Nazanin" panose="00000400000000000000" pitchFamily="2" charset="-78"/>
              </a:rPr>
              <a:t>RR</a:t>
            </a:r>
          </a:p>
          <a:p>
            <a:pPr lvl="1" algn="r" rtl="1"/>
            <a:r>
              <a:rPr lang="fa-IR" sz="2400" dirty="0">
                <a:cs typeface="B Nazanin" panose="00000400000000000000" pitchFamily="2" charset="-78"/>
              </a:rPr>
              <a:t>تضمین زمان پاسخ مطلوب برای کارهای معمولی کوچک</a:t>
            </a:r>
          </a:p>
          <a:p>
            <a:pPr lvl="1" algn="r" rtl="1"/>
            <a:r>
              <a:rPr lang="fa-IR" sz="2400" dirty="0">
                <a:cs typeface="B Nazanin" panose="00000400000000000000" pitchFamily="2" charset="-78"/>
              </a:rPr>
              <a:t>نداشتن قحطی و گرسنگی در سیستم</a:t>
            </a:r>
          </a:p>
          <a:p>
            <a:pPr lvl="1" algn="r" rtl="1"/>
            <a:r>
              <a:rPr lang="fa-IR" sz="2400" dirty="0">
                <a:cs typeface="B Nazanin" panose="00000400000000000000" pitchFamily="2" charset="-78"/>
              </a:rPr>
              <a:t>سادگی اجرا</a:t>
            </a:r>
          </a:p>
          <a:p>
            <a:pPr lvl="1" algn="r" rtl="1"/>
            <a:r>
              <a:rPr lang="fa-IR" sz="2400" dirty="0">
                <a:cs typeface="B Nazanin" panose="00000400000000000000" pitchFamily="2" charset="-78"/>
              </a:rPr>
              <a:t>عملکرد عادلانه</a:t>
            </a:r>
          </a:p>
          <a:p>
            <a:pPr algn="r" rtl="1"/>
            <a:r>
              <a:rPr lang="fa-IR" sz="2400" dirty="0">
                <a:cs typeface="B Nazanin" panose="00000400000000000000" pitchFamily="2" charset="-78"/>
              </a:rPr>
              <a:t>معایب الگوریتم </a:t>
            </a:r>
            <a:r>
              <a:rPr lang="en-US" sz="2400" dirty="0">
                <a:cs typeface="B Nazanin" panose="00000400000000000000" pitchFamily="2" charset="-78"/>
              </a:rPr>
              <a:t>RR</a:t>
            </a:r>
            <a:r>
              <a:rPr lang="fa-IR" sz="2400" dirty="0">
                <a:cs typeface="B Nazanin" panose="00000400000000000000" pitchFamily="2" charset="-78"/>
              </a:rPr>
              <a:t> </a:t>
            </a:r>
            <a:r>
              <a:rPr lang="en-US" sz="2400" dirty="0">
                <a:cs typeface="B Nazanin" panose="00000400000000000000" pitchFamily="2" charset="-78"/>
              </a:rPr>
              <a:t> </a:t>
            </a:r>
            <a:r>
              <a:rPr lang="fa-IR" sz="2400" dirty="0">
                <a:cs typeface="B Nazanin" panose="00000400000000000000" pitchFamily="2" charset="-78"/>
              </a:rPr>
              <a:t>در سیستم عامل</a:t>
            </a:r>
            <a:endParaRPr lang="en-US" sz="2400" dirty="0">
              <a:cs typeface="B Nazanin" panose="00000400000000000000" pitchFamily="2" charset="-78"/>
            </a:endParaRPr>
          </a:p>
          <a:p>
            <a:pPr lvl="1" algn="r" rtl="1"/>
            <a:r>
              <a:rPr lang="fa-IR" sz="2400" dirty="0">
                <a:cs typeface="B Nazanin" panose="00000400000000000000" pitchFamily="2" charset="-78"/>
              </a:rPr>
              <a:t>انتخاب برهه زمانی (مدت زمان کوانتوم) یکی از معیارهای مشخص‌کننده عملکرد الگوریتم </a:t>
            </a:r>
            <a:r>
              <a:rPr lang="en-US" sz="2400" dirty="0">
                <a:cs typeface="B Nazanin" panose="00000400000000000000" pitchFamily="2" charset="-78"/>
              </a:rPr>
              <a:t>RR</a:t>
            </a:r>
            <a:r>
              <a:rPr lang="fa-IR" sz="2400" dirty="0">
                <a:cs typeface="B Nazanin" panose="00000400000000000000" pitchFamily="2" charset="-78"/>
              </a:rPr>
              <a:t> </a:t>
            </a:r>
            <a:r>
              <a:rPr lang="en-US" sz="2400" dirty="0">
                <a:cs typeface="B Nazanin" panose="00000400000000000000" pitchFamily="2" charset="-78"/>
              </a:rPr>
              <a:t> </a:t>
            </a:r>
            <a:r>
              <a:rPr lang="fa-IR" sz="2400" dirty="0">
                <a:cs typeface="B Nazanin" panose="00000400000000000000" pitchFamily="2" charset="-78"/>
              </a:rPr>
              <a:t>است. اگر کوانتوم زمانی خیلی کوچک باشد، توان عملیاتی (</a:t>
            </a:r>
            <a:r>
              <a:rPr lang="en-US" sz="2400" dirty="0">
                <a:cs typeface="B Nazanin" panose="00000400000000000000" pitchFamily="2" charset="-78"/>
              </a:rPr>
              <a:t>throughput </a:t>
            </a:r>
            <a:r>
              <a:rPr lang="fa-IR" sz="2400" dirty="0">
                <a:cs typeface="B Nazanin" panose="00000400000000000000" pitchFamily="2" charset="-78"/>
              </a:rPr>
              <a:t>سیستم عامل) کم خواهد شد.</a:t>
            </a:r>
          </a:p>
          <a:p>
            <a:pPr lvl="1" algn="r" rtl="1"/>
            <a:r>
              <a:rPr lang="fa-IR" sz="2400" dirty="0">
                <a:cs typeface="B Nazanin" panose="00000400000000000000" pitchFamily="2" charset="-78"/>
              </a:rPr>
              <a:t>سربار تعداد زیاد تعویض میان اجرای فرآیندها</a:t>
            </a:r>
          </a:p>
          <a:p>
            <a:pPr lvl="1" algn="r" rtl="1"/>
            <a:r>
              <a:rPr lang="fa-IR" sz="2400" dirty="0">
                <a:cs typeface="B Nazanin" panose="00000400000000000000" pitchFamily="2" charset="-78"/>
              </a:rPr>
              <a:t>میانگین زمان اجرای نسبتاً بالا در پردازش‌های طولانی</a:t>
            </a:r>
          </a:p>
          <a:p>
            <a:pPr algn="r" rtl="1"/>
            <a:endParaRPr lang="fa-IR" sz="2400" dirty="0">
              <a:cs typeface="B Nazanin" panose="00000400000000000000" pitchFamily="2" charset="-78"/>
            </a:endParaRPr>
          </a:p>
          <a:p>
            <a:pPr algn="r" rtl="1"/>
            <a:endParaRPr lang="fa-IR" sz="2400" b="0" i="0" dirty="0">
              <a:solidFill>
                <a:srgbClr val="3C4858"/>
              </a:solidFill>
              <a:effectLst/>
              <a:latin typeface="Roboto" panose="02000000000000000000" pitchFamily="2" charset="0"/>
              <a:cs typeface="B Nazanin" panose="00000400000000000000" pitchFamily="2" charset="-78"/>
            </a:endParaRPr>
          </a:p>
        </p:txBody>
      </p:sp>
    </p:spTree>
    <p:extLst>
      <p:ext uri="{BB962C8B-B14F-4D97-AF65-F5344CB8AC3E}">
        <p14:creationId xmlns:p14="http://schemas.microsoft.com/office/powerpoint/2010/main" val="1749609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14D05664-D904-4350-AFC8-65EA9CF0431F}"/>
              </a:ext>
            </a:extLst>
          </p:cNvPr>
          <p:cNvSpPr>
            <a:spLocks noGrp="1" noChangeArrowheads="1"/>
          </p:cNvSpPr>
          <p:nvPr>
            <p:ph type="title"/>
          </p:nvPr>
        </p:nvSpPr>
        <p:spPr>
          <a:xfrm>
            <a:off x="1285078" y="183273"/>
            <a:ext cx="7829550" cy="525462"/>
          </a:xfrm>
        </p:spPr>
        <p:txBody>
          <a:bodyPr/>
          <a:lstStyle/>
          <a:p>
            <a:pPr eaLnBrk="1" hangingPunct="1"/>
            <a:r>
              <a:rPr lang="en-US" altLang="en-US" sz="3000" dirty="0"/>
              <a:t>Time Quantum and Context Switch Time</a:t>
            </a:r>
          </a:p>
        </p:txBody>
      </p:sp>
      <p:pic>
        <p:nvPicPr>
          <p:cNvPr id="44034" name="Picture 1">
            <a:extLst>
              <a:ext uri="{FF2B5EF4-FFF2-40B4-BE49-F238E27FC236}">
                <a16:creationId xmlns:a16="http://schemas.microsoft.com/office/drawing/2014/main" id="{3018707B-932C-4506-B190-526E13C485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1890713"/>
            <a:ext cx="6630988"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1">
            <a:extLst>
              <a:ext uri="{FF2B5EF4-FFF2-40B4-BE49-F238E27FC236}">
                <a16:creationId xmlns:a16="http://schemas.microsoft.com/office/drawing/2014/main" id="{D2AB9074-3E6B-4C59-9AF1-F5390D98DA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218" y="1328866"/>
            <a:ext cx="5876268" cy="488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1" name="Rectangle 2">
            <a:extLst>
              <a:ext uri="{FF2B5EF4-FFF2-40B4-BE49-F238E27FC236}">
                <a16:creationId xmlns:a16="http://schemas.microsoft.com/office/drawing/2014/main" id="{A4B4E05D-43D4-46FF-8EED-AA150E4C753C}"/>
              </a:ext>
            </a:extLst>
          </p:cNvPr>
          <p:cNvSpPr>
            <a:spLocks noGrp="1" noChangeArrowheads="1"/>
          </p:cNvSpPr>
          <p:nvPr>
            <p:ph type="title"/>
          </p:nvPr>
        </p:nvSpPr>
        <p:spPr>
          <a:xfrm>
            <a:off x="782711" y="260322"/>
            <a:ext cx="8722438" cy="457200"/>
          </a:xfrm>
        </p:spPr>
        <p:txBody>
          <a:bodyPr/>
          <a:lstStyle/>
          <a:p>
            <a:pPr eaLnBrk="1" hangingPunct="1"/>
            <a:r>
              <a:rPr lang="en-US" altLang="en-US" sz="2600" dirty="0"/>
              <a:t>Turnaround Time Varies With The Time Quantum</a:t>
            </a:r>
          </a:p>
        </p:txBody>
      </p:sp>
      <p:sp>
        <p:nvSpPr>
          <p:cNvPr id="46082" name="TextBox 3">
            <a:extLst>
              <a:ext uri="{FF2B5EF4-FFF2-40B4-BE49-F238E27FC236}">
                <a16:creationId xmlns:a16="http://schemas.microsoft.com/office/drawing/2014/main" id="{39A4C5F4-2866-44DE-AC4E-665A67CEF2FC}"/>
              </a:ext>
            </a:extLst>
          </p:cNvPr>
          <p:cNvSpPr txBox="1">
            <a:spLocks noChangeArrowheads="1"/>
          </p:cNvSpPr>
          <p:nvPr/>
        </p:nvSpPr>
        <p:spPr bwMode="auto">
          <a:xfrm>
            <a:off x="4463143" y="3354388"/>
            <a:ext cx="4506685" cy="4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marL="342900" indent="-342900" algn="r" rtl="1">
              <a:spcBef>
                <a:spcPct val="0"/>
              </a:spcBef>
              <a:buClrTx/>
              <a:buSzTx/>
              <a:buFont typeface="Arial" panose="020B0604020202020204" pitchFamily="34" charset="0"/>
              <a:buChar char="•"/>
            </a:pPr>
            <a:r>
              <a:rPr kumimoji="0" lang="fa-IR" altLang="en-US" sz="2000" dirty="0">
                <a:latin typeface="Verdana" panose="020B0604030504040204" pitchFamily="34" charset="0"/>
                <a:cs typeface="B Nazanin" panose="00000400000000000000" pitchFamily="2" charset="-78"/>
              </a:rPr>
              <a:t>80 درصد انفجارهای پردازه</a:t>
            </a:r>
            <a:r>
              <a:rPr kumimoji="0" lang="en-US" altLang="en-US" sz="2000" dirty="0">
                <a:latin typeface="Verdana" panose="020B0604030504040204" pitchFamily="34" charset="0"/>
                <a:cs typeface="B Nazanin" panose="00000400000000000000" pitchFamily="2" charset="-78"/>
              </a:rPr>
              <a:t> </a:t>
            </a:r>
            <a:r>
              <a:rPr kumimoji="0" lang="fa-IR" altLang="en-US" sz="2000" dirty="0">
                <a:latin typeface="Verdana" panose="020B0604030504040204" pitchFamily="34" charset="0"/>
                <a:cs typeface="B Nazanin" panose="00000400000000000000" pitchFamily="2" charset="-78"/>
              </a:rPr>
              <a:t>باید کوتاهتر از </a:t>
            </a:r>
            <a:r>
              <a:rPr kumimoji="0" lang="en-US" altLang="en-US" sz="2000" dirty="0">
                <a:latin typeface="Verdana" panose="020B0604030504040204" pitchFamily="34" charset="0"/>
                <a:cs typeface="B Nazanin" panose="00000400000000000000" pitchFamily="2" charset="-78"/>
              </a:rPr>
              <a:t>q </a:t>
            </a:r>
            <a:r>
              <a:rPr kumimoji="0" lang="fa-IR" altLang="en-US" sz="2000" dirty="0">
                <a:latin typeface="Verdana" panose="020B0604030504040204" pitchFamily="34" charset="0"/>
                <a:cs typeface="B Nazanin" panose="00000400000000000000" pitchFamily="2" charset="-78"/>
              </a:rPr>
              <a:t>باشد</a:t>
            </a:r>
            <a:endParaRPr kumimoji="0" lang="en-US" altLang="en-US" sz="2000" dirty="0">
              <a:latin typeface="Verdana" panose="020B0604030504040204" pitchFamily="34" charset="0"/>
              <a:cs typeface="B Nazanin" panose="00000400000000000000" pitchFamily="2"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97EB9085-4F50-4C0E-A2E6-8B8193DC54B9}"/>
              </a:ext>
            </a:extLst>
          </p:cNvPr>
          <p:cNvSpPr>
            <a:spLocks noGrp="1" noChangeArrowheads="1"/>
          </p:cNvSpPr>
          <p:nvPr>
            <p:ph type="title"/>
          </p:nvPr>
        </p:nvSpPr>
        <p:spPr>
          <a:xfrm>
            <a:off x="963613" y="109861"/>
            <a:ext cx="7723187" cy="576262"/>
          </a:xfrm>
        </p:spPr>
        <p:txBody>
          <a:bodyPr/>
          <a:lstStyle/>
          <a:p>
            <a:pPr eaLnBrk="1" hangingPunct="1"/>
            <a:r>
              <a:rPr lang="fa-IR" altLang="en-US" dirty="0">
                <a:cs typeface="B Nazanin" panose="00000400000000000000" pitchFamily="2" charset="-78"/>
              </a:rPr>
              <a:t>زمان‌بندی اولویت محور</a:t>
            </a:r>
            <a:endParaRPr lang="en-US" altLang="en-US" dirty="0"/>
          </a:p>
        </p:txBody>
      </p:sp>
      <p:sp>
        <p:nvSpPr>
          <p:cNvPr id="48130" name="Rectangle 3">
            <a:extLst>
              <a:ext uri="{FF2B5EF4-FFF2-40B4-BE49-F238E27FC236}">
                <a16:creationId xmlns:a16="http://schemas.microsoft.com/office/drawing/2014/main" id="{328AB413-1FAE-4AEC-A110-AFD45B9A75C2}"/>
              </a:ext>
            </a:extLst>
          </p:cNvPr>
          <p:cNvSpPr>
            <a:spLocks noGrp="1" noChangeArrowheads="1"/>
          </p:cNvSpPr>
          <p:nvPr>
            <p:ph type="body" idx="1"/>
          </p:nvPr>
        </p:nvSpPr>
        <p:spPr>
          <a:xfrm>
            <a:off x="391886" y="1233488"/>
            <a:ext cx="8152394" cy="4530725"/>
          </a:xfrm>
        </p:spPr>
        <p:txBody>
          <a:bodyPr/>
          <a:lstStyle/>
          <a:p>
            <a:pPr marL="0" marR="0" algn="r" rtl="1">
              <a:lnSpc>
                <a:spcPct val="107000"/>
              </a:lnSpc>
              <a:spcBef>
                <a:spcPts val="200"/>
              </a:spcBef>
              <a:spcAft>
                <a:spcPts val="0"/>
              </a:spcAf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زمان‌بندی بر اساس اولویت</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(Priority Scheduling)</a:t>
            </a:r>
            <a:endParaRPr lang="en-US" sz="2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به هر فرایند یک عدد </a:t>
            </a:r>
            <a:r>
              <a:rPr lang="ar-SA" sz="24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اولویت</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(عدد صحیح) اختصاص داده می‌شود</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fa-IR" sz="2400" dirty="0">
                <a:solidFill>
                  <a:srgbClr val="1F1F1F"/>
                </a:solidFill>
                <a:latin typeface="Arial" panose="020B0604020202020204" pitchFamily="34" charset="0"/>
                <a:ea typeface="Calibri" panose="020F0502020204030204" pitchFamily="34" charset="0"/>
                <a:cs typeface="B Nazanin" panose="00000400000000000000" pitchFamily="2" charset="-78"/>
              </a:rPr>
              <a:t>پردازنده</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به فرایندی با بالاترین اولویت (کوچک‌ترین عدد صحیح نشان‌دهنده بالاترین اولویت) اختصاص می‌یابد</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این الگوریتم می‌تواند به دو صورت </a:t>
            </a:r>
            <a:r>
              <a:rPr lang="fa-IR" sz="24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انح</a:t>
            </a:r>
            <a:r>
              <a:rPr lang="fa-IR" sz="2400" b="1" dirty="0">
                <a:solidFill>
                  <a:srgbClr val="1F1F1F"/>
                </a:solidFill>
                <a:latin typeface="Arial" panose="020B0604020202020204" pitchFamily="34" charset="0"/>
                <a:ea typeface="Calibri" panose="020F0502020204030204" pitchFamily="34" charset="0"/>
                <a:cs typeface="B Nazanin" panose="00000400000000000000" pitchFamily="2" charset="-78"/>
              </a:rPr>
              <a:t>صاری </a:t>
            </a:r>
            <a:r>
              <a:rPr lang="ar-SA" sz="24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و </a:t>
            </a:r>
            <a:r>
              <a:rPr lang="fa-IR" sz="24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غیرانحصاری</a:t>
            </a:r>
            <a:r>
              <a:rPr lang="ar-SA" sz="24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عمل کند</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الگوریتم</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SJF </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نوعی زمان‌بندی بر اساس اولویت است که در آن اولویت معکوس طول پیش‌بینی‌شده‌ی بازه</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CPU </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بعدی در نظر گرفته می‌شود</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مشکل</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گرسنگی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(Starvation) -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فرایندهای با اولویت پایین ممکن است هرگز اجرا نشوند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0" marR="0" algn="r" rtl="1"/>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راه‌حل</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افزایش اولویت فرایند با گذشت زمان</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(Aging)</a:t>
            </a:r>
            <a:endParaRPr lang="en-US" sz="24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BD1CE599-A709-401F-8DD0-F7F4CCB2DDF1}"/>
              </a:ext>
            </a:extLst>
          </p:cNvPr>
          <p:cNvSpPr>
            <a:spLocks noGrp="1" noChangeArrowheads="1"/>
          </p:cNvSpPr>
          <p:nvPr>
            <p:ph type="title"/>
          </p:nvPr>
        </p:nvSpPr>
        <p:spPr>
          <a:xfrm>
            <a:off x="1406525" y="136087"/>
            <a:ext cx="7280275" cy="576262"/>
          </a:xfrm>
        </p:spPr>
        <p:txBody>
          <a:bodyPr/>
          <a:lstStyle/>
          <a:p>
            <a:pPr eaLnBrk="1" hangingPunct="1"/>
            <a:r>
              <a:rPr lang="en-US" altLang="en-US" dirty="0"/>
              <a:t>Example of Priority Scheduling</a:t>
            </a:r>
          </a:p>
        </p:txBody>
      </p:sp>
      <p:sp>
        <p:nvSpPr>
          <p:cNvPr id="50178" name="Rectangle 36">
            <a:extLst>
              <a:ext uri="{FF2B5EF4-FFF2-40B4-BE49-F238E27FC236}">
                <a16:creationId xmlns:a16="http://schemas.microsoft.com/office/drawing/2014/main" id="{CDADF2B2-580D-4F09-8A23-D969CD614667}"/>
              </a:ext>
            </a:extLst>
          </p:cNvPr>
          <p:cNvSpPr>
            <a:spLocks noGrp="1" noChangeArrowheads="1"/>
          </p:cNvSpPr>
          <p:nvPr>
            <p:ph type="body" idx="1"/>
          </p:nvPr>
        </p:nvSpPr>
        <p:spPr>
          <a:xfrm>
            <a:off x="806450" y="1233487"/>
            <a:ext cx="7973868" cy="4907539"/>
          </a:xfrm>
          <a:noFill/>
        </p:spPr>
        <p:txBody>
          <a:bodyPr/>
          <a:lstStyle/>
          <a:p>
            <a:pPr>
              <a:buFont typeface="Monotype Sorts" pitchFamily="-84" charset="2"/>
              <a:buNone/>
              <a:tabLst>
                <a:tab pos="1600200" algn="ctr"/>
                <a:tab pos="3251200" algn="ctr"/>
                <a:tab pos="5140325" algn="ctr"/>
              </a:tabLst>
            </a:pPr>
            <a:r>
              <a:rPr lang="en-US" altLang="en-US" dirty="0">
                <a:cs typeface="B Nazanin" panose="00000400000000000000" pitchFamily="2" charset="-78"/>
              </a:rPr>
              <a:t>		 </a:t>
            </a:r>
            <a:r>
              <a:rPr lang="fa-IR" altLang="en-US" u="sng" dirty="0">
                <a:cs typeface="B Nazanin" panose="00000400000000000000" pitchFamily="2" charset="-78"/>
              </a:rPr>
              <a:t>فرآیند</a:t>
            </a:r>
            <a:r>
              <a:rPr lang="en-US" altLang="en-US" u="sng" dirty="0">
                <a:solidFill>
                  <a:schemeClr val="bg1"/>
                </a:solidFill>
                <a:cs typeface="B Nazanin" panose="00000400000000000000" pitchFamily="2" charset="-78"/>
              </a:rPr>
              <a:t>	</a:t>
            </a:r>
            <a:r>
              <a:rPr lang="fa-IR" altLang="en-US" u="sng" dirty="0">
                <a:cs typeface="B Nazanin" panose="00000400000000000000" pitchFamily="2" charset="-78"/>
              </a:rPr>
              <a:t>زمان انفجار</a:t>
            </a:r>
            <a:r>
              <a:rPr lang="en-US" altLang="en-US" dirty="0">
                <a:cs typeface="B Nazanin" panose="00000400000000000000" pitchFamily="2" charset="-78"/>
              </a:rPr>
              <a:t>	</a:t>
            </a:r>
            <a:r>
              <a:rPr lang="fa-IR" altLang="en-US" u="sng" dirty="0">
                <a:cs typeface="B Nazanin" panose="00000400000000000000" pitchFamily="2" charset="-78"/>
              </a:rPr>
              <a:t>اولویت</a:t>
            </a:r>
            <a:endParaRPr lang="en-US" altLang="en-US" dirty="0">
              <a:cs typeface="B Nazanin" panose="00000400000000000000" pitchFamily="2" charset="-78"/>
            </a:endParaRPr>
          </a:p>
          <a:p>
            <a:pPr>
              <a:buFont typeface="Monotype Sorts" pitchFamily="-84" charset="2"/>
              <a:buNone/>
              <a:tabLst>
                <a:tab pos="1600200" algn="ctr"/>
                <a:tab pos="3251200" algn="ctr"/>
                <a:tab pos="5140325" algn="ctr"/>
              </a:tabLst>
            </a:pPr>
            <a:r>
              <a:rPr lang="en-US" altLang="en-US" dirty="0">
                <a:cs typeface="B Nazanin" panose="00000400000000000000" pitchFamily="2" charset="-78"/>
              </a:rPr>
              <a:t>		 </a:t>
            </a:r>
            <a:r>
              <a:rPr lang="en-US" altLang="en-US" i="1" dirty="0">
                <a:cs typeface="B Nazanin" panose="00000400000000000000" pitchFamily="2" charset="-78"/>
              </a:rPr>
              <a:t>P</a:t>
            </a:r>
            <a:r>
              <a:rPr lang="en-US" altLang="en-US" i="1" baseline="-25000" dirty="0">
                <a:cs typeface="B Nazanin" panose="00000400000000000000" pitchFamily="2" charset="-78"/>
              </a:rPr>
              <a:t>1</a:t>
            </a:r>
            <a:r>
              <a:rPr lang="en-US" altLang="en-US" dirty="0">
                <a:cs typeface="B Nazanin" panose="00000400000000000000" pitchFamily="2" charset="-78"/>
              </a:rPr>
              <a:t>	1</a:t>
            </a:r>
            <a:r>
              <a:rPr lang="en-US" altLang="en-US" dirty="0">
                <a:solidFill>
                  <a:srgbClr val="000000"/>
                </a:solidFill>
                <a:cs typeface="B Nazanin" panose="00000400000000000000" pitchFamily="2" charset="-78"/>
              </a:rPr>
              <a:t>0</a:t>
            </a:r>
            <a:r>
              <a:rPr lang="en-US" altLang="en-US" dirty="0">
                <a:cs typeface="B Nazanin" panose="00000400000000000000" pitchFamily="2" charset="-78"/>
              </a:rPr>
              <a:t>	3</a:t>
            </a:r>
          </a:p>
          <a:p>
            <a:pPr>
              <a:buFont typeface="Monotype Sorts" pitchFamily="-84" charset="2"/>
              <a:buNone/>
              <a:tabLst>
                <a:tab pos="1600200" algn="ctr"/>
                <a:tab pos="3251200" algn="ctr"/>
                <a:tab pos="5140325" algn="ctr"/>
              </a:tabLst>
            </a:pPr>
            <a:r>
              <a:rPr lang="en-US" altLang="en-US" dirty="0">
                <a:cs typeface="B Nazanin" panose="00000400000000000000" pitchFamily="2" charset="-78"/>
              </a:rPr>
              <a:t>		 </a:t>
            </a:r>
            <a:r>
              <a:rPr lang="en-US" altLang="en-US" i="1" dirty="0">
                <a:cs typeface="B Nazanin" panose="00000400000000000000" pitchFamily="2" charset="-78"/>
              </a:rPr>
              <a:t>P</a:t>
            </a:r>
            <a:r>
              <a:rPr lang="en-US" altLang="en-US" i="1" baseline="-25000" dirty="0">
                <a:cs typeface="B Nazanin" panose="00000400000000000000" pitchFamily="2" charset="-78"/>
              </a:rPr>
              <a:t>2 	</a:t>
            </a:r>
            <a:r>
              <a:rPr lang="en-US" altLang="en-US" dirty="0">
                <a:solidFill>
                  <a:srgbClr val="000000"/>
                </a:solidFill>
                <a:cs typeface="B Nazanin" panose="00000400000000000000" pitchFamily="2" charset="-78"/>
              </a:rPr>
              <a:t>1</a:t>
            </a:r>
            <a:r>
              <a:rPr lang="en-US" altLang="en-US" dirty="0">
                <a:cs typeface="B Nazanin" panose="00000400000000000000" pitchFamily="2" charset="-78"/>
              </a:rPr>
              <a:t>	1</a:t>
            </a:r>
          </a:p>
          <a:p>
            <a:pPr>
              <a:buFont typeface="Monotype Sorts" pitchFamily="-84" charset="2"/>
              <a:buNone/>
              <a:tabLst>
                <a:tab pos="1600200" algn="ctr"/>
                <a:tab pos="3251200" algn="ctr"/>
                <a:tab pos="5140325" algn="ctr"/>
              </a:tabLst>
            </a:pPr>
            <a:r>
              <a:rPr lang="en-US" altLang="en-US" dirty="0">
                <a:cs typeface="B Nazanin" panose="00000400000000000000" pitchFamily="2" charset="-78"/>
              </a:rPr>
              <a:t>		 </a:t>
            </a:r>
            <a:r>
              <a:rPr lang="en-US" altLang="en-US" i="1" dirty="0">
                <a:cs typeface="B Nazanin" panose="00000400000000000000" pitchFamily="2" charset="-78"/>
              </a:rPr>
              <a:t>P</a:t>
            </a:r>
            <a:r>
              <a:rPr lang="en-US" altLang="en-US" i="1" baseline="-25000" dirty="0">
                <a:cs typeface="B Nazanin" panose="00000400000000000000" pitchFamily="2" charset="-78"/>
              </a:rPr>
              <a:t>3</a:t>
            </a:r>
            <a:r>
              <a:rPr lang="en-US" altLang="en-US" dirty="0">
                <a:cs typeface="B Nazanin" panose="00000400000000000000" pitchFamily="2" charset="-78"/>
              </a:rPr>
              <a:t>	</a:t>
            </a:r>
            <a:r>
              <a:rPr lang="en-US" altLang="en-US" dirty="0">
                <a:solidFill>
                  <a:srgbClr val="000000"/>
                </a:solidFill>
                <a:cs typeface="B Nazanin" panose="00000400000000000000" pitchFamily="2" charset="-78"/>
              </a:rPr>
              <a:t>2</a:t>
            </a:r>
            <a:r>
              <a:rPr lang="en-US" altLang="en-US" dirty="0">
                <a:cs typeface="B Nazanin" panose="00000400000000000000" pitchFamily="2" charset="-78"/>
              </a:rPr>
              <a:t>	4</a:t>
            </a:r>
          </a:p>
          <a:p>
            <a:pPr>
              <a:buFont typeface="Monotype Sorts" pitchFamily="-84" charset="2"/>
              <a:buNone/>
              <a:tabLst>
                <a:tab pos="1600200" algn="ctr"/>
                <a:tab pos="3251200" algn="ctr"/>
                <a:tab pos="5140325" algn="ctr"/>
              </a:tabLst>
            </a:pPr>
            <a:r>
              <a:rPr lang="en-US" altLang="en-US" dirty="0">
                <a:cs typeface="B Nazanin" panose="00000400000000000000" pitchFamily="2" charset="-78"/>
              </a:rPr>
              <a:t>		 </a:t>
            </a:r>
            <a:r>
              <a:rPr lang="en-US" altLang="en-US" i="1" dirty="0">
                <a:cs typeface="B Nazanin" panose="00000400000000000000" pitchFamily="2" charset="-78"/>
              </a:rPr>
              <a:t>P</a:t>
            </a:r>
            <a:r>
              <a:rPr lang="en-US" altLang="en-US" i="1" baseline="-25000" dirty="0">
                <a:cs typeface="B Nazanin" panose="00000400000000000000" pitchFamily="2" charset="-78"/>
              </a:rPr>
              <a:t>4</a:t>
            </a:r>
            <a:r>
              <a:rPr lang="en-US" altLang="en-US" dirty="0">
                <a:cs typeface="B Nazanin" panose="00000400000000000000" pitchFamily="2" charset="-78"/>
              </a:rPr>
              <a:t>	</a:t>
            </a:r>
            <a:r>
              <a:rPr lang="en-US" altLang="en-US" dirty="0">
                <a:solidFill>
                  <a:srgbClr val="000000"/>
                </a:solidFill>
                <a:cs typeface="B Nazanin" panose="00000400000000000000" pitchFamily="2" charset="-78"/>
              </a:rPr>
              <a:t>1</a:t>
            </a:r>
            <a:r>
              <a:rPr lang="en-US" altLang="en-US" dirty="0">
                <a:cs typeface="B Nazanin" panose="00000400000000000000" pitchFamily="2" charset="-78"/>
              </a:rPr>
              <a:t>	5</a:t>
            </a:r>
          </a:p>
          <a:p>
            <a:pPr>
              <a:buFont typeface="Monotype Sorts" pitchFamily="-84" charset="2"/>
              <a:buNone/>
              <a:tabLst>
                <a:tab pos="1600200" algn="ctr"/>
                <a:tab pos="3251200" algn="ctr"/>
                <a:tab pos="5140325" algn="ctr"/>
              </a:tabLst>
            </a:pPr>
            <a:r>
              <a:rPr lang="en-US" altLang="en-US" dirty="0">
                <a:cs typeface="B Nazanin" panose="00000400000000000000" pitchFamily="2" charset="-78"/>
              </a:rPr>
              <a:t>		</a:t>
            </a:r>
            <a:r>
              <a:rPr lang="en-US" altLang="en-US" i="1" dirty="0">
                <a:cs typeface="B Nazanin" panose="00000400000000000000" pitchFamily="2" charset="-78"/>
              </a:rPr>
              <a:t>P</a:t>
            </a:r>
            <a:r>
              <a:rPr lang="en-US" altLang="en-US" i="1" baseline="-25000" dirty="0">
                <a:cs typeface="B Nazanin" panose="00000400000000000000" pitchFamily="2" charset="-78"/>
              </a:rPr>
              <a:t>5	</a:t>
            </a:r>
            <a:r>
              <a:rPr lang="en-US" altLang="en-US" dirty="0">
                <a:cs typeface="B Nazanin" panose="00000400000000000000" pitchFamily="2" charset="-78"/>
              </a:rPr>
              <a:t>5	2</a:t>
            </a:r>
          </a:p>
          <a:p>
            <a:pPr>
              <a:buFont typeface="Monotype Sorts" pitchFamily="-84" charset="2"/>
              <a:buNone/>
              <a:tabLst>
                <a:tab pos="1600200" algn="ctr"/>
                <a:tab pos="3251200" algn="ctr"/>
                <a:tab pos="5140325" algn="ctr"/>
              </a:tabLst>
            </a:pPr>
            <a:endParaRPr lang="en-US" altLang="en-US" baseline="-25000" dirty="0">
              <a:cs typeface="B Nazanin" panose="00000400000000000000" pitchFamily="2" charset="-78"/>
            </a:endParaRPr>
          </a:p>
          <a:p>
            <a:pPr algn="r" rtl="1">
              <a:tabLst>
                <a:tab pos="1600200" algn="ctr"/>
                <a:tab pos="3251200" algn="ctr"/>
                <a:tab pos="5140325" algn="ctr"/>
              </a:tabLst>
            </a:pPr>
            <a:r>
              <a:rPr lang="fa-IR" altLang="en-US" dirty="0">
                <a:cs typeface="B Nazanin" panose="00000400000000000000" pitchFamily="2" charset="-78"/>
              </a:rPr>
              <a:t>گانت چارت زمان‌بندی اولویت</a:t>
            </a:r>
            <a:endParaRPr lang="en-US" altLang="en-US" dirty="0">
              <a:cs typeface="B Nazanin" panose="00000400000000000000" pitchFamily="2" charset="-78"/>
            </a:endParaRPr>
          </a:p>
          <a:p>
            <a:pPr>
              <a:tabLst>
                <a:tab pos="1600200" algn="ctr"/>
                <a:tab pos="3251200" algn="ctr"/>
                <a:tab pos="5140325" algn="ctr"/>
              </a:tabLst>
            </a:pPr>
            <a:endParaRPr lang="en-US" altLang="en-US" dirty="0">
              <a:cs typeface="B Nazanin" panose="00000400000000000000" pitchFamily="2" charset="-78"/>
            </a:endParaRPr>
          </a:p>
          <a:p>
            <a:pPr>
              <a:tabLst>
                <a:tab pos="1600200" algn="ctr"/>
                <a:tab pos="3251200" algn="ctr"/>
                <a:tab pos="5140325" algn="ctr"/>
              </a:tabLst>
            </a:pPr>
            <a:endParaRPr lang="en-US" altLang="en-US" dirty="0">
              <a:cs typeface="B Nazanin" panose="00000400000000000000" pitchFamily="2" charset="-78"/>
            </a:endParaRPr>
          </a:p>
          <a:p>
            <a:pPr>
              <a:tabLst>
                <a:tab pos="1600200" algn="ctr"/>
                <a:tab pos="3251200" algn="ctr"/>
                <a:tab pos="5140325" algn="ctr"/>
              </a:tabLst>
            </a:pPr>
            <a:endParaRPr lang="en-US" altLang="en-US" dirty="0">
              <a:cs typeface="B Nazanin" panose="00000400000000000000" pitchFamily="2" charset="-78"/>
            </a:endParaRPr>
          </a:p>
          <a:p>
            <a:pPr>
              <a:buFont typeface="Monotype Sorts" pitchFamily="-84" charset="2"/>
              <a:buNone/>
              <a:tabLst>
                <a:tab pos="1600200" algn="ctr"/>
                <a:tab pos="3251200" algn="ctr"/>
                <a:tab pos="5140325" algn="ctr"/>
              </a:tabLst>
            </a:pPr>
            <a:endParaRPr lang="en-US" altLang="en-US" dirty="0">
              <a:cs typeface="B Nazanin" panose="00000400000000000000" pitchFamily="2" charset="-78"/>
            </a:endParaRPr>
          </a:p>
          <a:p>
            <a:pPr>
              <a:tabLst>
                <a:tab pos="1600200" algn="ctr"/>
                <a:tab pos="3251200" algn="ctr"/>
                <a:tab pos="5140325" algn="ctr"/>
              </a:tabLst>
            </a:pPr>
            <a:r>
              <a:rPr lang="fa-IR" altLang="en-US" dirty="0">
                <a:cs typeface="B Nazanin" panose="00000400000000000000" pitchFamily="2" charset="-78"/>
              </a:rPr>
              <a:t>میانگین زمان انتظار</a:t>
            </a:r>
            <a:r>
              <a:rPr lang="en-US" altLang="en-US" dirty="0">
                <a:cs typeface="B Nazanin" panose="00000400000000000000" pitchFamily="2" charset="-78"/>
              </a:rPr>
              <a:t>= 8.2</a:t>
            </a:r>
            <a:endParaRPr lang="en-US" altLang="en-US" i="1" baseline="-25000" dirty="0">
              <a:cs typeface="B Nazanin" panose="00000400000000000000" pitchFamily="2" charset="-78"/>
            </a:endParaRPr>
          </a:p>
        </p:txBody>
      </p:sp>
      <p:pic>
        <p:nvPicPr>
          <p:cNvPr id="50179" name="Picture 1">
            <a:extLst>
              <a:ext uri="{FF2B5EF4-FFF2-40B4-BE49-F238E27FC236}">
                <a16:creationId xmlns:a16="http://schemas.microsoft.com/office/drawing/2014/main" id="{A77EE5E1-F152-4172-9935-567FC2AB99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7050" y="4400550"/>
            <a:ext cx="6467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94B4645F-2E7F-4FF4-B07A-CC49BE5E143C}"/>
              </a:ext>
            </a:extLst>
          </p:cNvPr>
          <p:cNvSpPr>
            <a:spLocks noGrp="1" noChangeArrowheads="1"/>
          </p:cNvSpPr>
          <p:nvPr>
            <p:ph type="title"/>
          </p:nvPr>
        </p:nvSpPr>
        <p:spPr>
          <a:xfrm>
            <a:off x="914400" y="222868"/>
            <a:ext cx="7772400" cy="576262"/>
          </a:xfrm>
        </p:spPr>
        <p:txBody>
          <a:bodyPr/>
          <a:lstStyle/>
          <a:p>
            <a:pPr eaLnBrk="1" hangingPunct="1"/>
            <a:r>
              <a:rPr lang="en-US" altLang="en-US" dirty="0"/>
              <a:t>Outline</a:t>
            </a:r>
          </a:p>
        </p:txBody>
      </p:sp>
      <p:sp>
        <p:nvSpPr>
          <p:cNvPr id="7170" name="Rectangle 3">
            <a:extLst>
              <a:ext uri="{FF2B5EF4-FFF2-40B4-BE49-F238E27FC236}">
                <a16:creationId xmlns:a16="http://schemas.microsoft.com/office/drawing/2014/main" id="{8762292C-9CCE-49EA-9062-F046A880FAC9}"/>
              </a:ext>
            </a:extLst>
          </p:cNvPr>
          <p:cNvSpPr>
            <a:spLocks noGrp="1" noChangeArrowheads="1"/>
          </p:cNvSpPr>
          <p:nvPr>
            <p:ph type="body" idx="1"/>
          </p:nvPr>
        </p:nvSpPr>
        <p:spPr>
          <a:xfrm>
            <a:off x="584462" y="1195388"/>
            <a:ext cx="7608626" cy="5148851"/>
          </a:xfrm>
        </p:spPr>
        <p:txBody>
          <a:bodyPr/>
          <a:lstStyle/>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18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معیارهای زمان‌بندی</a:t>
            </a:r>
            <a:r>
              <a:rPr lang="en-US" sz="18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(Scheduling Criteria):</a:t>
            </a:r>
            <a:r>
              <a:rPr lang="en-US"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ar-SA"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معیارهایی برای ارزیابی الگوریتم‌های زمان‌بندی</a:t>
            </a:r>
            <a:r>
              <a:rPr lang="en-US"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CPU</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18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الگوریتم‌های زمان‌بندی</a:t>
            </a:r>
            <a:r>
              <a:rPr lang="en-US" sz="18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(Scheduling Algorithms):</a:t>
            </a:r>
            <a:r>
              <a:rPr lang="en-US"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ar-SA"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روش‌هایی که سیستم عامل برای تخصیص</a:t>
            </a:r>
            <a:r>
              <a:rPr lang="en-US"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CPU </a:t>
            </a:r>
            <a:r>
              <a:rPr lang="ar-SA"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به فرایندها استفاده می‌کند</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18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زمان‌بندی رشته</a:t>
            </a:r>
            <a:r>
              <a:rPr lang="en-US" sz="18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(Thread Scheduling):</a:t>
            </a:r>
            <a:r>
              <a:rPr lang="en-US"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ar-SA"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تخصیص زمان پردازنده به رشته‌های درون یک فرایند</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18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زمان‌بندی چند پردازنده</a:t>
            </a:r>
            <a:r>
              <a:rPr lang="en-US" sz="18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(Multi-Processor Scheduling):</a:t>
            </a:r>
            <a:r>
              <a:rPr lang="en-US"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ar-SA"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تخصیص منابع پردازشی در سیستم‌های چند پردازنده</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18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زمان‌بندی زمان حقیقی</a:t>
            </a:r>
            <a:r>
              <a:rPr lang="en-US" sz="18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CPU (Real-Time CPU Scheduling):</a:t>
            </a:r>
            <a:r>
              <a:rPr lang="en-US"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ar-SA"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الگوریتم‌های خاص برای سیستم‌های با زمان پاسخگویی حیاتی</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200"/>
              </a:spcBef>
              <a:spcAft>
                <a:spcPts val="0"/>
              </a:spcAft>
            </a:pPr>
            <a:r>
              <a:rPr lang="ar-SA" sz="1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مثال‌های سیستم عامل</a:t>
            </a:r>
            <a:r>
              <a:rPr lang="en-US" sz="1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(Operating Systems Examples)</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18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ارزیابی الگوریتم</a:t>
            </a:r>
            <a:r>
              <a:rPr lang="en-US" sz="18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(Algorithm Evaluation):</a:t>
            </a:r>
            <a:r>
              <a:rPr lang="en-US"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ar-SA"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روش‌های سنجش کارایی الگوریتم‌های زمان‌بندی</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CDE24674-CB1D-4389-9B31-B04F87B0ABF8}"/>
              </a:ext>
            </a:extLst>
          </p:cNvPr>
          <p:cNvSpPr>
            <a:spLocks noGrp="1" noChangeArrowheads="1"/>
          </p:cNvSpPr>
          <p:nvPr>
            <p:ph type="title"/>
          </p:nvPr>
        </p:nvSpPr>
        <p:spPr>
          <a:xfrm>
            <a:off x="1452825" y="137006"/>
            <a:ext cx="7280275" cy="576262"/>
          </a:xfrm>
        </p:spPr>
        <p:txBody>
          <a:bodyPr/>
          <a:lstStyle/>
          <a:p>
            <a:pPr eaLnBrk="1" hangingPunct="1"/>
            <a:r>
              <a:rPr lang="en-US" altLang="en-US" dirty="0"/>
              <a:t>Priority Scheduling w/ Round-Robin</a:t>
            </a:r>
          </a:p>
        </p:txBody>
      </p:sp>
      <p:sp>
        <p:nvSpPr>
          <p:cNvPr id="52226" name="Rectangle 36">
            <a:extLst>
              <a:ext uri="{FF2B5EF4-FFF2-40B4-BE49-F238E27FC236}">
                <a16:creationId xmlns:a16="http://schemas.microsoft.com/office/drawing/2014/main" id="{2105BD44-B36B-488F-9B4A-6D230FFCC50A}"/>
              </a:ext>
            </a:extLst>
          </p:cNvPr>
          <p:cNvSpPr>
            <a:spLocks noGrp="1" noChangeArrowheads="1"/>
          </p:cNvSpPr>
          <p:nvPr>
            <p:ph type="body" idx="1"/>
          </p:nvPr>
        </p:nvSpPr>
        <p:spPr>
          <a:xfrm>
            <a:off x="806450" y="1142048"/>
            <a:ext cx="7675077" cy="4887912"/>
          </a:xfrm>
          <a:noFill/>
        </p:spPr>
        <p:txBody>
          <a:bodyPr/>
          <a:lstStyle/>
          <a:p>
            <a:pPr algn="r" rtl="1">
              <a:tabLst>
                <a:tab pos="1600200" algn="ctr"/>
                <a:tab pos="3251200" algn="ctr"/>
                <a:tab pos="5140325" algn="ctr"/>
              </a:tabLst>
            </a:pPr>
            <a:r>
              <a:rPr lang="fa-IR" altLang="en-US" dirty="0">
                <a:cs typeface="B Nazanin" panose="00000400000000000000" pitchFamily="2" charset="-78"/>
              </a:rPr>
              <a:t>فرآیند </a:t>
            </a:r>
            <a:r>
              <a:rPr lang="fa-IR" altLang="en-US" sz="2400" dirty="0">
                <a:cs typeface="B Nazanin" panose="00000400000000000000" pitchFamily="2" charset="-78"/>
              </a:rPr>
              <a:t>را با بالاترین اولویت اجرا کنید.</a:t>
            </a:r>
          </a:p>
          <a:p>
            <a:pPr algn="r" rtl="1">
              <a:tabLst>
                <a:tab pos="1600200" algn="ctr"/>
                <a:tab pos="3251200" algn="ctr"/>
                <a:tab pos="5140325" algn="ctr"/>
              </a:tabLst>
            </a:pPr>
            <a:r>
              <a:rPr lang="fa-IR" altLang="en-US" sz="2400" dirty="0">
                <a:cs typeface="B Nazanin" panose="00000400000000000000" pitchFamily="2" charset="-78"/>
              </a:rPr>
              <a:t> فرآیندهای با </a:t>
            </a:r>
            <a:r>
              <a:rPr lang="fa-IR" altLang="en-US" sz="2400" b="1" dirty="0">
                <a:solidFill>
                  <a:srgbClr val="FF0000"/>
                </a:solidFill>
                <a:cs typeface="B Nazanin" panose="00000400000000000000" pitchFamily="2" charset="-78"/>
              </a:rPr>
              <a:t>اولویت یکسان </a:t>
            </a:r>
            <a:r>
              <a:rPr lang="fa-IR" altLang="en-US" sz="2400" dirty="0">
                <a:cs typeface="B Nazanin" panose="00000400000000000000" pitchFamily="2" charset="-78"/>
              </a:rPr>
              <a:t>به صورت </a:t>
            </a:r>
            <a:r>
              <a:rPr lang="fa-IR" altLang="en-US" sz="2400" b="1" dirty="0">
                <a:solidFill>
                  <a:srgbClr val="FF0000"/>
                </a:solidFill>
                <a:cs typeface="B Nazanin" panose="00000400000000000000" pitchFamily="2" charset="-78"/>
              </a:rPr>
              <a:t>دوره ای </a:t>
            </a:r>
            <a:r>
              <a:rPr lang="fa-IR" altLang="en-US" sz="2400" dirty="0">
                <a:cs typeface="B Nazanin" panose="00000400000000000000" pitchFamily="2" charset="-78"/>
              </a:rPr>
              <a:t>اجرا می شوند</a:t>
            </a:r>
            <a:endParaRPr lang="en-US" altLang="en-US" sz="2400" dirty="0">
              <a:cs typeface="B Nazanin" panose="00000400000000000000" pitchFamily="2" charset="-78"/>
            </a:endParaRPr>
          </a:p>
          <a:p>
            <a:pPr>
              <a:tabLst>
                <a:tab pos="1600200" algn="ctr"/>
                <a:tab pos="3251200" algn="ctr"/>
                <a:tab pos="5140325" algn="ctr"/>
              </a:tabLst>
            </a:pPr>
            <a:r>
              <a:rPr lang="en-US" altLang="en-US" dirty="0">
                <a:cs typeface="B Nazanin" panose="00000400000000000000" pitchFamily="2" charset="-78"/>
              </a:rPr>
              <a:t>Example:</a:t>
            </a:r>
          </a:p>
          <a:p>
            <a:pPr>
              <a:buFont typeface="Monotype Sorts" pitchFamily="-84" charset="2"/>
              <a:buNone/>
              <a:tabLst>
                <a:tab pos="1600200" algn="ctr"/>
                <a:tab pos="3251200" algn="ctr"/>
                <a:tab pos="5140325" algn="ctr"/>
              </a:tabLst>
            </a:pPr>
            <a:r>
              <a:rPr lang="en-US" altLang="en-US" dirty="0">
                <a:cs typeface="B Nazanin" panose="00000400000000000000" pitchFamily="2" charset="-78"/>
              </a:rPr>
              <a:t>                     </a:t>
            </a:r>
            <a:r>
              <a:rPr lang="en-US" altLang="en-US" u="sng" dirty="0">
                <a:cs typeface="B Nazanin" panose="00000400000000000000" pitchFamily="2" charset="-78"/>
              </a:rPr>
              <a:t>Process</a:t>
            </a:r>
            <a:r>
              <a:rPr lang="en-US" altLang="en-US" u="sng" dirty="0">
                <a:solidFill>
                  <a:schemeClr val="bg1"/>
                </a:solidFill>
                <a:cs typeface="B Nazanin" panose="00000400000000000000" pitchFamily="2" charset="-78"/>
              </a:rPr>
              <a:t>	a   </a:t>
            </a:r>
            <a:r>
              <a:rPr lang="en-US" altLang="en-US" u="sng" dirty="0">
                <a:cs typeface="B Nazanin" panose="00000400000000000000" pitchFamily="2" charset="-78"/>
              </a:rPr>
              <a:t>Burst Time</a:t>
            </a:r>
            <a:r>
              <a:rPr lang="en-US" altLang="en-US" dirty="0">
                <a:cs typeface="B Nazanin" panose="00000400000000000000" pitchFamily="2" charset="-78"/>
              </a:rPr>
              <a:t>	</a:t>
            </a:r>
            <a:r>
              <a:rPr lang="en-US" altLang="en-US" u="sng" dirty="0">
                <a:cs typeface="B Nazanin" panose="00000400000000000000" pitchFamily="2" charset="-78"/>
              </a:rPr>
              <a:t>Priority</a:t>
            </a:r>
            <a:endParaRPr lang="en-US" altLang="en-US" dirty="0">
              <a:cs typeface="B Nazanin" panose="00000400000000000000" pitchFamily="2" charset="-78"/>
            </a:endParaRPr>
          </a:p>
          <a:p>
            <a:pPr>
              <a:buFont typeface="Monotype Sorts" pitchFamily="-84" charset="2"/>
              <a:buNone/>
              <a:tabLst>
                <a:tab pos="1600200" algn="ctr"/>
                <a:tab pos="3251200" algn="ctr"/>
                <a:tab pos="5140325" algn="ctr"/>
              </a:tabLst>
            </a:pPr>
            <a:r>
              <a:rPr lang="en-US" altLang="en-US" dirty="0">
                <a:cs typeface="B Nazanin" panose="00000400000000000000" pitchFamily="2" charset="-78"/>
              </a:rPr>
              <a:t>		 </a:t>
            </a:r>
            <a:r>
              <a:rPr lang="en-US" altLang="en-US" i="1" dirty="0">
                <a:cs typeface="B Nazanin" panose="00000400000000000000" pitchFamily="2" charset="-78"/>
              </a:rPr>
              <a:t>P</a:t>
            </a:r>
            <a:r>
              <a:rPr lang="en-US" altLang="en-US" i="1" baseline="-25000" dirty="0">
                <a:cs typeface="B Nazanin" panose="00000400000000000000" pitchFamily="2" charset="-78"/>
              </a:rPr>
              <a:t>1</a:t>
            </a:r>
            <a:r>
              <a:rPr lang="en-US" altLang="en-US" dirty="0">
                <a:cs typeface="B Nazanin" panose="00000400000000000000" pitchFamily="2" charset="-78"/>
              </a:rPr>
              <a:t>	4	3</a:t>
            </a:r>
          </a:p>
          <a:p>
            <a:pPr>
              <a:buFont typeface="Monotype Sorts" pitchFamily="-84" charset="2"/>
              <a:buNone/>
              <a:tabLst>
                <a:tab pos="1600200" algn="ctr"/>
                <a:tab pos="3251200" algn="ctr"/>
                <a:tab pos="5140325" algn="ctr"/>
              </a:tabLst>
            </a:pPr>
            <a:r>
              <a:rPr lang="en-US" altLang="en-US" dirty="0">
                <a:cs typeface="B Nazanin" panose="00000400000000000000" pitchFamily="2" charset="-78"/>
              </a:rPr>
              <a:t>		 </a:t>
            </a:r>
            <a:r>
              <a:rPr lang="en-US" altLang="en-US" i="1" dirty="0">
                <a:cs typeface="B Nazanin" panose="00000400000000000000" pitchFamily="2" charset="-78"/>
              </a:rPr>
              <a:t>P</a:t>
            </a:r>
            <a:r>
              <a:rPr lang="en-US" altLang="en-US" i="1" baseline="-25000" dirty="0">
                <a:cs typeface="B Nazanin" panose="00000400000000000000" pitchFamily="2" charset="-78"/>
              </a:rPr>
              <a:t>2 	</a:t>
            </a:r>
            <a:r>
              <a:rPr lang="en-US" altLang="en-US" dirty="0">
                <a:solidFill>
                  <a:srgbClr val="000000"/>
                </a:solidFill>
                <a:cs typeface="B Nazanin" panose="00000400000000000000" pitchFamily="2" charset="-78"/>
              </a:rPr>
              <a:t>5</a:t>
            </a:r>
            <a:r>
              <a:rPr lang="en-US" altLang="en-US" dirty="0">
                <a:cs typeface="B Nazanin" panose="00000400000000000000" pitchFamily="2" charset="-78"/>
              </a:rPr>
              <a:t>	2</a:t>
            </a:r>
          </a:p>
          <a:p>
            <a:pPr>
              <a:buFont typeface="Monotype Sorts" pitchFamily="-84" charset="2"/>
              <a:buNone/>
              <a:tabLst>
                <a:tab pos="1600200" algn="ctr"/>
                <a:tab pos="3251200" algn="ctr"/>
                <a:tab pos="5140325" algn="ctr"/>
              </a:tabLst>
            </a:pPr>
            <a:r>
              <a:rPr lang="en-US" altLang="en-US" dirty="0">
                <a:cs typeface="B Nazanin" panose="00000400000000000000" pitchFamily="2" charset="-78"/>
              </a:rPr>
              <a:t>		 </a:t>
            </a:r>
            <a:r>
              <a:rPr lang="en-US" altLang="en-US" i="1" dirty="0">
                <a:cs typeface="B Nazanin" panose="00000400000000000000" pitchFamily="2" charset="-78"/>
              </a:rPr>
              <a:t>P</a:t>
            </a:r>
            <a:r>
              <a:rPr lang="en-US" altLang="en-US" i="1" baseline="-25000" dirty="0">
                <a:cs typeface="B Nazanin" panose="00000400000000000000" pitchFamily="2" charset="-78"/>
              </a:rPr>
              <a:t>3</a:t>
            </a:r>
            <a:r>
              <a:rPr lang="en-US" altLang="en-US" dirty="0">
                <a:cs typeface="B Nazanin" panose="00000400000000000000" pitchFamily="2" charset="-78"/>
              </a:rPr>
              <a:t>	</a:t>
            </a:r>
            <a:r>
              <a:rPr lang="en-US" altLang="en-US" dirty="0">
                <a:solidFill>
                  <a:srgbClr val="000000"/>
                </a:solidFill>
                <a:cs typeface="B Nazanin" panose="00000400000000000000" pitchFamily="2" charset="-78"/>
              </a:rPr>
              <a:t>8</a:t>
            </a:r>
            <a:r>
              <a:rPr lang="en-US" altLang="en-US" dirty="0">
                <a:cs typeface="B Nazanin" panose="00000400000000000000" pitchFamily="2" charset="-78"/>
              </a:rPr>
              <a:t>	2</a:t>
            </a:r>
          </a:p>
          <a:p>
            <a:pPr>
              <a:buFont typeface="Monotype Sorts" pitchFamily="-84" charset="2"/>
              <a:buNone/>
              <a:tabLst>
                <a:tab pos="1600200" algn="ctr"/>
                <a:tab pos="3251200" algn="ctr"/>
                <a:tab pos="5140325" algn="ctr"/>
              </a:tabLst>
            </a:pPr>
            <a:r>
              <a:rPr lang="en-US" altLang="en-US" dirty="0">
                <a:cs typeface="B Nazanin" panose="00000400000000000000" pitchFamily="2" charset="-78"/>
              </a:rPr>
              <a:t>		 </a:t>
            </a:r>
            <a:r>
              <a:rPr lang="en-US" altLang="en-US" i="1" dirty="0">
                <a:cs typeface="B Nazanin" panose="00000400000000000000" pitchFamily="2" charset="-78"/>
              </a:rPr>
              <a:t>P</a:t>
            </a:r>
            <a:r>
              <a:rPr lang="en-US" altLang="en-US" i="1" baseline="-25000" dirty="0">
                <a:cs typeface="B Nazanin" panose="00000400000000000000" pitchFamily="2" charset="-78"/>
              </a:rPr>
              <a:t>4</a:t>
            </a:r>
            <a:r>
              <a:rPr lang="en-US" altLang="en-US" dirty="0">
                <a:cs typeface="B Nazanin" panose="00000400000000000000" pitchFamily="2" charset="-78"/>
              </a:rPr>
              <a:t>	</a:t>
            </a:r>
            <a:r>
              <a:rPr lang="en-US" altLang="en-US" dirty="0">
                <a:solidFill>
                  <a:srgbClr val="000000"/>
                </a:solidFill>
                <a:cs typeface="B Nazanin" panose="00000400000000000000" pitchFamily="2" charset="-78"/>
              </a:rPr>
              <a:t>7</a:t>
            </a:r>
            <a:r>
              <a:rPr lang="en-US" altLang="en-US" dirty="0">
                <a:cs typeface="B Nazanin" panose="00000400000000000000" pitchFamily="2" charset="-78"/>
              </a:rPr>
              <a:t>	1</a:t>
            </a:r>
          </a:p>
          <a:p>
            <a:pPr>
              <a:buFont typeface="Monotype Sorts" pitchFamily="-84" charset="2"/>
              <a:buNone/>
              <a:tabLst>
                <a:tab pos="1600200" algn="ctr"/>
                <a:tab pos="3251200" algn="ctr"/>
                <a:tab pos="5140325" algn="ctr"/>
              </a:tabLst>
            </a:pPr>
            <a:r>
              <a:rPr lang="en-US" altLang="en-US" dirty="0">
                <a:cs typeface="B Nazanin" panose="00000400000000000000" pitchFamily="2" charset="-78"/>
              </a:rPr>
              <a:t>		</a:t>
            </a:r>
            <a:r>
              <a:rPr lang="en-US" altLang="en-US" i="1" dirty="0">
                <a:cs typeface="B Nazanin" panose="00000400000000000000" pitchFamily="2" charset="-78"/>
              </a:rPr>
              <a:t>P</a:t>
            </a:r>
            <a:r>
              <a:rPr lang="en-US" altLang="en-US" i="1" baseline="-25000" dirty="0">
                <a:cs typeface="B Nazanin" panose="00000400000000000000" pitchFamily="2" charset="-78"/>
              </a:rPr>
              <a:t>5	</a:t>
            </a:r>
            <a:r>
              <a:rPr lang="en-US" altLang="en-US" dirty="0">
                <a:cs typeface="B Nazanin" panose="00000400000000000000" pitchFamily="2" charset="-78"/>
              </a:rPr>
              <a:t>3	3</a:t>
            </a:r>
            <a:endParaRPr lang="en-US" altLang="en-US" baseline="-25000" dirty="0">
              <a:cs typeface="B Nazanin" panose="00000400000000000000" pitchFamily="2" charset="-78"/>
            </a:endParaRPr>
          </a:p>
          <a:p>
            <a:pPr>
              <a:tabLst>
                <a:tab pos="1600200" algn="ctr"/>
                <a:tab pos="3251200" algn="ctr"/>
                <a:tab pos="5140325" algn="ctr"/>
              </a:tabLst>
            </a:pPr>
            <a:r>
              <a:rPr lang="en-US" altLang="en-US" dirty="0">
                <a:cs typeface="B Nazanin" panose="00000400000000000000" pitchFamily="2" charset="-78"/>
              </a:rPr>
              <a:t>Gantt Chart with time quantum = 2</a:t>
            </a:r>
          </a:p>
          <a:p>
            <a:pPr>
              <a:tabLst>
                <a:tab pos="1600200" algn="ctr"/>
                <a:tab pos="3251200" algn="ctr"/>
                <a:tab pos="5140325" algn="ctr"/>
              </a:tabLst>
            </a:pPr>
            <a:endParaRPr lang="en-US" altLang="en-US" dirty="0">
              <a:cs typeface="B Nazanin" panose="00000400000000000000" pitchFamily="2" charset="-78"/>
            </a:endParaRPr>
          </a:p>
          <a:p>
            <a:pPr marL="0" indent="0">
              <a:buNone/>
              <a:tabLst>
                <a:tab pos="1600200" algn="ctr"/>
                <a:tab pos="3251200" algn="ctr"/>
                <a:tab pos="5140325" algn="ctr"/>
              </a:tabLst>
            </a:pPr>
            <a:endParaRPr lang="en-US" altLang="en-US" dirty="0">
              <a:cs typeface="B Nazanin" panose="00000400000000000000" pitchFamily="2" charset="-78"/>
            </a:endParaRPr>
          </a:p>
          <a:p>
            <a:pPr>
              <a:tabLst>
                <a:tab pos="1600200" algn="ctr"/>
                <a:tab pos="3251200" algn="ctr"/>
                <a:tab pos="5140325" algn="ctr"/>
              </a:tabLst>
            </a:pPr>
            <a:endParaRPr lang="en-US" altLang="en-US" dirty="0">
              <a:cs typeface="B Nazanin" panose="00000400000000000000" pitchFamily="2" charset="-78"/>
            </a:endParaRPr>
          </a:p>
          <a:p>
            <a:pPr>
              <a:buFont typeface="Monotype Sorts" pitchFamily="-84" charset="2"/>
              <a:buNone/>
              <a:tabLst>
                <a:tab pos="1600200" algn="ctr"/>
                <a:tab pos="3251200" algn="ctr"/>
                <a:tab pos="5140325" algn="ctr"/>
              </a:tabLst>
            </a:pPr>
            <a:endParaRPr lang="en-US" altLang="en-US" dirty="0">
              <a:cs typeface="B Nazanin" panose="00000400000000000000" pitchFamily="2" charset="-78"/>
            </a:endParaRPr>
          </a:p>
        </p:txBody>
      </p:sp>
      <p:pic>
        <p:nvPicPr>
          <p:cNvPr id="52227" name="Picture 2">
            <a:extLst>
              <a:ext uri="{FF2B5EF4-FFF2-40B4-BE49-F238E27FC236}">
                <a16:creationId xmlns:a16="http://schemas.microsoft.com/office/drawing/2014/main" id="{E776F08C-5E1F-44C8-AB6B-D21CDC72CD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8480" y="4968240"/>
            <a:ext cx="6200925" cy="72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695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AF43CD99-B0BB-4EB6-B798-512BB1BA6A01}"/>
              </a:ext>
            </a:extLst>
          </p:cNvPr>
          <p:cNvSpPr>
            <a:spLocks noGrp="1" noChangeArrowheads="1"/>
          </p:cNvSpPr>
          <p:nvPr>
            <p:ph type="title"/>
          </p:nvPr>
        </p:nvSpPr>
        <p:spPr>
          <a:xfrm>
            <a:off x="660400" y="181838"/>
            <a:ext cx="8026400" cy="576262"/>
          </a:xfrm>
        </p:spPr>
        <p:txBody>
          <a:bodyPr/>
          <a:lstStyle/>
          <a:p>
            <a:pPr marL="0" marR="0" rtl="1">
              <a:lnSpc>
                <a:spcPct val="107000"/>
              </a:lnSpc>
              <a:spcBef>
                <a:spcPts val="200"/>
              </a:spcBef>
              <a:spcAft>
                <a:spcPts val="0"/>
              </a:spcAft>
            </a:pPr>
            <a:r>
              <a:rPr lang="ar-SA" sz="3200" b="1" dirty="0">
                <a:solidFill>
                  <a:srgbClr val="0070C0"/>
                </a:solidFill>
                <a:effectLst/>
                <a:latin typeface="Arial" panose="020B0604020202020204" pitchFamily="34" charset="0"/>
                <a:ea typeface="Times New Roman" panose="02020603050405020304" pitchFamily="18" charset="0"/>
                <a:cs typeface="B Nazanin" panose="00000400000000000000" pitchFamily="2" charset="-78"/>
              </a:rPr>
              <a:t>صف چند سطحی</a:t>
            </a:r>
            <a:r>
              <a:rPr lang="en-US" sz="3200" b="1" dirty="0">
                <a:solidFill>
                  <a:srgbClr val="0070C0"/>
                </a:solidFill>
                <a:effectLst/>
                <a:latin typeface="Arial" panose="020B0604020202020204" pitchFamily="34" charset="0"/>
                <a:ea typeface="Times New Roman" panose="02020603050405020304" pitchFamily="18" charset="0"/>
                <a:cs typeface="B Nazanin" panose="00000400000000000000" pitchFamily="2" charset="-78"/>
              </a:rPr>
              <a:t> (Multilevel Queue)</a:t>
            </a:r>
            <a:endParaRPr lang="en-US" sz="3200" b="1"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7346" name="Rectangle 3">
            <a:extLst>
              <a:ext uri="{FF2B5EF4-FFF2-40B4-BE49-F238E27FC236}">
                <a16:creationId xmlns:a16="http://schemas.microsoft.com/office/drawing/2014/main" id="{ABB3FE17-4C94-4A31-A709-AB137253300C}"/>
              </a:ext>
            </a:extLst>
          </p:cNvPr>
          <p:cNvSpPr>
            <a:spLocks noGrp="1" noChangeArrowheads="1"/>
          </p:cNvSpPr>
          <p:nvPr>
            <p:ph type="body" idx="1"/>
          </p:nvPr>
        </p:nvSpPr>
        <p:spPr>
          <a:xfrm>
            <a:off x="239486" y="1144346"/>
            <a:ext cx="8447314" cy="4886340"/>
          </a:xfrm>
        </p:spPr>
        <p:txBody>
          <a:bodyPr/>
          <a:lstStyle/>
          <a:p>
            <a:pPr marL="0" marR="0" algn="r" rtl="1"/>
            <a:r>
              <a:rPr lang="ar-SA"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صف آماده از چندین صف تشکیل شده است</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3200" dirty="0">
              <a:effectLst/>
              <a:latin typeface="Times New Roman" panose="02020603050405020304" pitchFamily="18" charset="0"/>
              <a:ea typeface="Times New Roman" panose="02020603050405020304" pitchFamily="18" charset="0"/>
            </a:endParaRPr>
          </a:p>
          <a:p>
            <a:pPr marL="0" marR="0" algn="r" rtl="1"/>
            <a:r>
              <a:rPr lang="ar-SA"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a:t>
            </a:r>
            <a:r>
              <a:rPr lang="fa-IR" sz="3200" dirty="0">
                <a:solidFill>
                  <a:srgbClr val="1F1F1F"/>
                </a:solidFill>
                <a:latin typeface="Arial" panose="020B0604020202020204" pitchFamily="34" charset="0"/>
                <a:ea typeface="Times New Roman" panose="02020603050405020304" pitchFamily="18" charset="0"/>
                <a:cs typeface="B Nazanin" panose="00000400000000000000" pitchFamily="2" charset="-78"/>
              </a:rPr>
              <a:t>زمان‌بند</a:t>
            </a:r>
            <a:r>
              <a:rPr lang="ar-SA"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صف چند سطحی با پارامترهای زیر تعریف می‌شود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3200" dirty="0">
              <a:effectLst/>
              <a:latin typeface="Times New Roman" panose="02020603050405020304" pitchFamily="18" charset="0"/>
              <a:ea typeface="Times New Roman" panose="02020603050405020304" pitchFamily="18"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32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تعداد صف‌ها</a:t>
            </a:r>
            <a:endParaRPr lang="en-US" sz="3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32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الگوریتم زمان‌بندی</a:t>
            </a:r>
            <a:r>
              <a:rPr lang="fa-IR" sz="32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مشخصی</a:t>
            </a:r>
            <a:r>
              <a:rPr lang="ar-SA" sz="32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برای هر صف</a:t>
            </a:r>
            <a:r>
              <a:rPr lang="fa-IR" sz="32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وجود دارد</a:t>
            </a:r>
            <a:endParaRPr lang="en-US" sz="3200" b="1"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32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روشی برای تعیین اینکه یک فرایند هنگام نیاز به سرویس وارد کدام صف می‌شود، استفاده می‌شود</a:t>
            </a:r>
            <a:r>
              <a:rPr lang="en-US" sz="32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3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32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روش زمان‌بندی بین صف‌ها</a:t>
            </a:r>
            <a:endParaRPr lang="en-US" sz="3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06840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1CD96B60-8A48-434B-B0B3-7D137B28C363}"/>
              </a:ext>
            </a:extLst>
          </p:cNvPr>
          <p:cNvSpPr>
            <a:spLocks noGrp="1" noChangeArrowheads="1"/>
          </p:cNvSpPr>
          <p:nvPr>
            <p:ph type="title"/>
          </p:nvPr>
        </p:nvSpPr>
        <p:spPr>
          <a:xfrm>
            <a:off x="973138" y="219305"/>
            <a:ext cx="7713662" cy="576262"/>
          </a:xfrm>
        </p:spPr>
        <p:txBody>
          <a:bodyPr/>
          <a:lstStyle/>
          <a:p>
            <a:pPr eaLnBrk="1" hangingPunct="1"/>
            <a:r>
              <a:rPr lang="fa-IR" altLang="en-US" dirty="0">
                <a:cs typeface="B Nazanin" panose="00000400000000000000" pitchFamily="2" charset="-78"/>
              </a:rPr>
              <a:t>صف چند سطحی</a:t>
            </a:r>
            <a:endParaRPr lang="en-US" altLang="en-US" dirty="0"/>
          </a:p>
        </p:txBody>
      </p:sp>
      <p:sp>
        <p:nvSpPr>
          <p:cNvPr id="54274" name="Rectangle 3">
            <a:extLst>
              <a:ext uri="{FF2B5EF4-FFF2-40B4-BE49-F238E27FC236}">
                <a16:creationId xmlns:a16="http://schemas.microsoft.com/office/drawing/2014/main" id="{1C367D1A-7DE2-4C9D-8F9F-8D980F3D95B0}"/>
              </a:ext>
            </a:extLst>
          </p:cNvPr>
          <p:cNvSpPr>
            <a:spLocks noGrp="1" noChangeArrowheads="1"/>
          </p:cNvSpPr>
          <p:nvPr>
            <p:ph type="body" idx="1"/>
          </p:nvPr>
        </p:nvSpPr>
        <p:spPr>
          <a:xfrm>
            <a:off x="811763" y="952500"/>
            <a:ext cx="8069770" cy="5337175"/>
          </a:xfrm>
        </p:spPr>
        <p:txBody>
          <a:bodyPr/>
          <a:lstStyle/>
          <a:p>
            <a:pPr marL="342900" marR="0" lvl="0" indent="-342900" algn="r" rtl="1">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 زمان‌بندی بر اساس اولویت، برای هر اولویت یک صف جداگانه وجود دارد</a:t>
            </a:r>
            <a:endParaRPr lang="fa-IR"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marL="342900" marR="0" lvl="0" indent="-342900" algn="r" rtl="1">
              <a:buFont typeface="Wingdings" panose="05000000000000000000" pitchFamily="2" charset="2"/>
              <a:buChar char=""/>
              <a:tabLst>
                <a:tab pos="457200" algn="l"/>
              </a:tabLst>
            </a:pP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فرایند موجود در صف با بالاترین اولویت زمان‌بندی می‌شود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p:txBody>
      </p:sp>
      <p:pic>
        <p:nvPicPr>
          <p:cNvPr id="54275" name="Picture 1">
            <a:extLst>
              <a:ext uri="{FF2B5EF4-FFF2-40B4-BE49-F238E27FC236}">
                <a16:creationId xmlns:a16="http://schemas.microsoft.com/office/drawing/2014/main" id="{B29FEE3D-3750-4508-92A3-9B9E46FECE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08274"/>
            <a:ext cx="3396343" cy="375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6F1CB462-9D7D-4499-AF00-7FB8FBEF7A03}"/>
              </a:ext>
            </a:extLst>
          </p:cNvPr>
          <p:cNvSpPr>
            <a:spLocks noGrp="1"/>
          </p:cNvSpPr>
          <p:nvPr>
            <p:ph type="title"/>
          </p:nvPr>
        </p:nvSpPr>
        <p:spPr>
          <a:xfrm>
            <a:off x="890429" y="215191"/>
            <a:ext cx="7880350" cy="576262"/>
          </a:xfrm>
        </p:spPr>
        <p:txBody>
          <a:bodyPr/>
          <a:lstStyle/>
          <a:p>
            <a:r>
              <a:rPr lang="fa-IR" altLang="en-US" dirty="0">
                <a:cs typeface="B Nazanin" panose="00000400000000000000" pitchFamily="2" charset="-78"/>
              </a:rPr>
              <a:t>صف چند سطحی</a:t>
            </a:r>
            <a:endParaRPr lang="en-US" altLang="en-US" dirty="0">
              <a:cs typeface="B Nazanin" panose="00000400000000000000" pitchFamily="2" charset="-78"/>
            </a:endParaRPr>
          </a:p>
        </p:txBody>
      </p:sp>
      <p:sp>
        <p:nvSpPr>
          <p:cNvPr id="56322" name="Content Placeholder 2">
            <a:extLst>
              <a:ext uri="{FF2B5EF4-FFF2-40B4-BE49-F238E27FC236}">
                <a16:creationId xmlns:a16="http://schemas.microsoft.com/office/drawing/2014/main" id="{0F152084-C4F7-4F98-AC9A-7299EF5D225F}"/>
              </a:ext>
            </a:extLst>
          </p:cNvPr>
          <p:cNvSpPr>
            <a:spLocks noGrp="1"/>
          </p:cNvSpPr>
          <p:nvPr>
            <p:ph idx="1"/>
          </p:nvPr>
        </p:nvSpPr>
        <p:spPr/>
        <p:txBody>
          <a:bodyPr/>
          <a:lstStyle/>
          <a:p>
            <a:pPr marL="342900" marR="0" lvl="0" indent="-342900" algn="r" rtl="1">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اولویت‌بندی بر اساس نوع فرایند انجام می‌شود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p:txBody>
      </p:sp>
      <p:pic>
        <p:nvPicPr>
          <p:cNvPr id="56323" name="Picture 3">
            <a:extLst>
              <a:ext uri="{FF2B5EF4-FFF2-40B4-BE49-F238E27FC236}">
                <a16:creationId xmlns:a16="http://schemas.microsoft.com/office/drawing/2014/main" id="{E45EDF43-47DE-4E7F-B77E-5ED79D91AC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450" y="2074737"/>
            <a:ext cx="7129236" cy="3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AF43CD99-B0BB-4EB6-B798-512BB1BA6A01}"/>
              </a:ext>
            </a:extLst>
          </p:cNvPr>
          <p:cNvSpPr>
            <a:spLocks noGrp="1" noChangeArrowheads="1"/>
          </p:cNvSpPr>
          <p:nvPr>
            <p:ph type="title"/>
          </p:nvPr>
        </p:nvSpPr>
        <p:spPr>
          <a:xfrm>
            <a:off x="660400" y="181838"/>
            <a:ext cx="8026400" cy="576262"/>
          </a:xfrm>
        </p:spPr>
        <p:txBody>
          <a:bodyPr/>
          <a:lstStyle/>
          <a:p>
            <a:pPr eaLnBrk="1" hangingPunct="1"/>
            <a:r>
              <a:rPr lang="fa-IR" altLang="en-US" sz="2400" dirty="0">
                <a:cs typeface="B Nazanin" panose="00000400000000000000" pitchFamily="2" charset="-78"/>
              </a:rPr>
              <a:t> صف بازخورد چند سطحی</a:t>
            </a:r>
            <a:r>
              <a:rPr lang="en-US" altLang="en-US" sz="2400" dirty="0">
                <a:cs typeface="B Nazanin" panose="00000400000000000000" pitchFamily="2" charset="-78"/>
              </a:rPr>
              <a:t>Multilevel Feedback Queue</a:t>
            </a:r>
          </a:p>
        </p:txBody>
      </p:sp>
      <p:sp>
        <p:nvSpPr>
          <p:cNvPr id="57346" name="Rectangle 3">
            <a:extLst>
              <a:ext uri="{FF2B5EF4-FFF2-40B4-BE49-F238E27FC236}">
                <a16:creationId xmlns:a16="http://schemas.microsoft.com/office/drawing/2014/main" id="{ABB3FE17-4C94-4A31-A709-AB137253300C}"/>
              </a:ext>
            </a:extLst>
          </p:cNvPr>
          <p:cNvSpPr>
            <a:spLocks noGrp="1" noChangeArrowheads="1"/>
          </p:cNvSpPr>
          <p:nvPr>
            <p:ph type="body" idx="1"/>
          </p:nvPr>
        </p:nvSpPr>
        <p:spPr>
          <a:xfrm>
            <a:off x="234274" y="949793"/>
            <a:ext cx="8675451" cy="5726369"/>
          </a:xfrm>
        </p:spPr>
        <p:txBody>
          <a:bodyPr/>
          <a:lstStyle/>
          <a:p>
            <a:pPr marL="342900" marR="0" lvl="0" indent="-342900" algn="r" rtl="1">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فرایند می‌تواند بین </a:t>
            </a:r>
            <a:r>
              <a:rPr lang="ar-SA"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صف‌های مختلف جابجا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شود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a:p>
            <a:pPr marL="0" marR="0" algn="r" rtl="1">
              <a:lnSpc>
                <a:spcPct val="107000"/>
              </a:lnSpc>
              <a:spcBef>
                <a:spcPts val="0"/>
              </a:spcBef>
              <a:spcAft>
                <a:spcPts val="800"/>
              </a:spcAf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a:t>
            </a:r>
            <a:r>
              <a:rPr lang="fa-IR"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زمان‌بند</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صف چند سطحی با بازخورد با پارامترهای زیر تعریف می‌شود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تعداد صف‌ها</a:t>
            </a:r>
            <a:endParaRPr lang="en-US" sz="2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الگوریتم زمان‌بندی برای هر صف</a:t>
            </a:r>
            <a:endParaRPr lang="en-US" sz="2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روشی که برای </a:t>
            </a:r>
            <a:r>
              <a:rPr lang="ar-SA"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تعیین زمان ارتقای یک فرایند به صف بالاتر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استفاده می‌شود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روشی که برای </a:t>
            </a:r>
            <a:r>
              <a:rPr lang="ar-SA"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تعیین زمان تنزل یک فرایند به صف پایین‌تر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استفاده می‌شود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روشی که برای تعیین اینکه </a:t>
            </a:r>
            <a:r>
              <a:rPr lang="ar-SA"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فرایند هنگام نیاز به سرویس وارد کدام صف</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می‌شود، استفاده می‌شود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با استفاده از صف چند سطحی با بازخورد می‌توان پیری</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Aging</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را پیاده‌سازی کرد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4CCD566E-DD44-408E-84CD-E9F177C9548D}"/>
              </a:ext>
            </a:extLst>
          </p:cNvPr>
          <p:cNvSpPr>
            <a:spLocks noGrp="1" noChangeArrowheads="1"/>
          </p:cNvSpPr>
          <p:nvPr>
            <p:ph type="title"/>
          </p:nvPr>
        </p:nvSpPr>
        <p:spPr>
          <a:xfrm>
            <a:off x="1238137" y="42179"/>
            <a:ext cx="8186349" cy="679450"/>
          </a:xfrm>
        </p:spPr>
        <p:txBody>
          <a:bodyPr/>
          <a:lstStyle/>
          <a:p>
            <a:pPr eaLnBrk="1" hangingPunct="1"/>
            <a:r>
              <a:rPr lang="en-US" altLang="en-US" dirty="0"/>
              <a:t>Example of Multilevel Feedback Queue</a:t>
            </a:r>
          </a:p>
        </p:txBody>
      </p:sp>
      <p:sp>
        <p:nvSpPr>
          <p:cNvPr id="59394" name="Rectangle 3">
            <a:extLst>
              <a:ext uri="{FF2B5EF4-FFF2-40B4-BE49-F238E27FC236}">
                <a16:creationId xmlns:a16="http://schemas.microsoft.com/office/drawing/2014/main" id="{613E5F61-646B-48FF-83DC-0216A8F01A46}"/>
              </a:ext>
            </a:extLst>
          </p:cNvPr>
          <p:cNvSpPr>
            <a:spLocks noGrp="1" noChangeArrowheads="1"/>
          </p:cNvSpPr>
          <p:nvPr>
            <p:ph type="body" idx="1"/>
          </p:nvPr>
        </p:nvSpPr>
        <p:spPr>
          <a:xfrm>
            <a:off x="3518034" y="1097410"/>
            <a:ext cx="5345435" cy="5351516"/>
          </a:xfrm>
        </p:spPr>
        <p:txBody>
          <a:bodyPr/>
          <a:lstStyle/>
          <a:p>
            <a:pPr marL="0" marR="0" algn="r" rtl="1">
              <a:lnSpc>
                <a:spcPct val="107000"/>
              </a:lnSpc>
              <a:spcBef>
                <a:spcPts val="0"/>
              </a:spcBef>
              <a:spcAft>
                <a:spcPts val="800"/>
              </a:spcAf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سه صف</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en-US"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Q0 – RR </a:t>
            </a:r>
            <a:r>
              <a:rPr lang="ar-SA"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با مقدار زمانی کوانتومی </a:t>
            </a:r>
            <a:r>
              <a:rPr lang="fa-IR"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۸</a:t>
            </a:r>
            <a:r>
              <a:rPr lang="ar-SA"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میلی‌ثانیه</a:t>
            </a:r>
            <a:endParaRPr lang="en-US" sz="2000" b="1"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en-US"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Q1 – RR </a:t>
            </a:r>
            <a:r>
              <a:rPr lang="ar-SA"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با مقدار زمانی کوانتومی </a:t>
            </a:r>
            <a:r>
              <a:rPr lang="fa-IR"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۱۶</a:t>
            </a:r>
            <a:r>
              <a:rPr lang="ar-SA"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میلی‌ثانیه</a:t>
            </a:r>
            <a:endParaRPr lang="en-US" sz="2000" b="1"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en-US" sz="2000" b="1" dirty="0">
                <a:solidFill>
                  <a:srgbClr val="1F1F1F"/>
                </a:solidFill>
                <a:latin typeface="Arial" panose="020B0604020202020204" pitchFamily="34" charset="0"/>
                <a:ea typeface="Times New Roman" panose="02020603050405020304" pitchFamily="18" charset="0"/>
                <a:cs typeface="B Nazanin" panose="00000400000000000000" pitchFamily="2" charset="-78"/>
              </a:rPr>
              <a:t>Q3-FCFS</a:t>
            </a:r>
            <a:r>
              <a:rPr lang="fa-IR" sz="2000" b="1" dirty="0">
                <a:solidFill>
                  <a:srgbClr val="1F1F1F"/>
                </a:solidFill>
                <a:latin typeface="Arial" panose="020B0604020202020204" pitchFamily="34" charset="0"/>
                <a:ea typeface="Times New Roman" panose="02020603050405020304" pitchFamily="18" charset="0"/>
                <a:cs typeface="B Nazanin" panose="00000400000000000000" pitchFamily="2" charset="-78"/>
              </a:rPr>
              <a:t> </a:t>
            </a:r>
            <a:r>
              <a:rPr lang="ar-SA"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اولین درخواست، اولین سرویس</a:t>
            </a:r>
            <a:endParaRPr lang="en-US" sz="2000" b="1"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زمان‌بندی</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فرایند جدید وارد صف</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Q0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می‌شود که با الگوریتم</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RR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سرویس داده می‌شود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هنگامی که این فرایند کنترل</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پردازنده</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را به دست می‌آورد، </a:t>
            </a:r>
            <a:r>
              <a:rPr lang="fa-IR"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۸</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میلی‌ثانیه زمان</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پردازنده</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دریافت می‌کند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اگر در این </a:t>
            </a:r>
            <a:r>
              <a:rPr lang="fa-IR"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۸</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میلی‌ثانیه به اتمام نرسد، به صف</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Q1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منتقل می‌شود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Q1</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فرایند مجددا با الگوریتم</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RR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سرویس داده می‌شود و </a:t>
            </a:r>
            <a:r>
              <a:rPr lang="fa-IR"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۱۶</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میلی‌ثانیه زمان</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اضافی دریافت می‌کند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اگر همچنان کامل نشده باشد، پیش‌گرفته شده و به صف</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Q2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منتقل می‌شود</a:t>
            </a:r>
            <a:endParaRPr lang="en-US" sz="20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9395" name="Picture 1">
            <a:extLst>
              <a:ext uri="{FF2B5EF4-FFF2-40B4-BE49-F238E27FC236}">
                <a16:creationId xmlns:a16="http://schemas.microsoft.com/office/drawing/2014/main" id="{BE9B9DB7-2D01-4469-B225-66245C9CC0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532" y="2489401"/>
            <a:ext cx="3344406" cy="203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647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5E530708-9C89-4AD9-BB13-73771C0F0AD7}"/>
              </a:ext>
            </a:extLst>
          </p:cNvPr>
          <p:cNvSpPr>
            <a:spLocks noGrp="1" noChangeArrowheads="1"/>
          </p:cNvSpPr>
          <p:nvPr>
            <p:ph type="title"/>
          </p:nvPr>
        </p:nvSpPr>
        <p:spPr>
          <a:xfrm>
            <a:off x="457200" y="111760"/>
            <a:ext cx="8229600" cy="622988"/>
          </a:xfrm>
        </p:spPr>
        <p:txBody>
          <a:bodyPr/>
          <a:lstStyle/>
          <a:p>
            <a:pPr eaLnBrk="1" hangingPunct="1"/>
            <a:r>
              <a:rPr lang="fa-IR" altLang="en-US" dirty="0">
                <a:cs typeface="B Nazanin" panose="00000400000000000000" pitchFamily="2" charset="-78"/>
              </a:rPr>
              <a:t>زمان بندی رشته یا ریسمان</a:t>
            </a:r>
            <a:endParaRPr lang="en-US" altLang="en-US" dirty="0">
              <a:cs typeface="B Nazanin" panose="00000400000000000000" pitchFamily="2" charset="-78"/>
            </a:endParaRPr>
          </a:p>
        </p:txBody>
      </p:sp>
      <p:sp>
        <p:nvSpPr>
          <p:cNvPr id="61442" name="Rectangle 3">
            <a:extLst>
              <a:ext uri="{FF2B5EF4-FFF2-40B4-BE49-F238E27FC236}">
                <a16:creationId xmlns:a16="http://schemas.microsoft.com/office/drawing/2014/main" id="{4EB10D59-818F-4E4B-B4C9-ED90EEB4FFA0}"/>
              </a:ext>
            </a:extLst>
          </p:cNvPr>
          <p:cNvSpPr>
            <a:spLocks noGrp="1" noChangeArrowheads="1"/>
          </p:cNvSpPr>
          <p:nvPr>
            <p:ph type="body" idx="1"/>
          </p:nvPr>
        </p:nvSpPr>
        <p:spPr>
          <a:xfrm>
            <a:off x="125041" y="1106576"/>
            <a:ext cx="8893918" cy="5639664"/>
          </a:xfrm>
        </p:spPr>
        <p:txBody>
          <a:bodyPr/>
          <a:lstStyle/>
          <a:p>
            <a:pPr marL="0" marR="0" algn="r" rtl="1">
              <a:spcBef>
                <a:spcPts val="1500"/>
              </a:spcBef>
              <a:spcAft>
                <a:spcPts val="1500"/>
              </a:spcAf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در سیستم‌عامل‌های چند-رشته‌ای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multi-threaded</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از دو روش برای زمان‌بندی رشته‌ها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thread scheduling</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استفاده می‌شود: دامنه رقابت سیستم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System Contention Scope</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و دامنه رقابت فرایند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Process Contention Scope</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این دو روش در محدوده رقابت برای منابع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پردازنده</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با یکدیگر تفاوت دارند.</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spcBef>
                <a:spcPts val="0"/>
              </a:spcBef>
              <a:spcAft>
                <a:spcPts val="0"/>
              </a:spcAft>
              <a:buSzPts val="1000"/>
              <a:buFont typeface="Symbol" panose="05050102010706020507" pitchFamily="18" charset="2"/>
              <a:buChar char=""/>
              <a:tabLst>
                <a:tab pos="457200" algn="l"/>
              </a:tabLst>
            </a:pP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دامنه رقابت فرایند (</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PCS</a:t>
            </a: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spcBef>
                <a:spcPts val="0"/>
              </a:spcBef>
              <a:spcAft>
                <a:spcPts val="0"/>
              </a:spcAft>
              <a:buSzPts val="1000"/>
              <a:buFont typeface="Courier New" panose="02070309020205020404" pitchFamily="49" charset="0"/>
              <a:buChar char="o"/>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در این روش، رقابت بر سر منابع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پردازنده</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تنها بین رشته‌های </a:t>
            </a: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هم‌تراز</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equivalents</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درون یک فرایند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process</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یا برنامه کاربردی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application</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رخ می‌دهد. رشته‌های هم‌تراز، </a:t>
            </a:r>
            <a:r>
              <a:rPr lang="fa-IR"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برای اجرا در یک </a:t>
            </a: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فرایندهای سبک‌وزن </a:t>
            </a:r>
            <a:r>
              <a:rPr lang="en-US"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LWP</a:t>
            </a:r>
            <a:r>
              <a:rPr lang="fa-IR"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در دسترس زمان‌بندی می‌شوند. </a:t>
            </a:r>
          </a:p>
          <a:p>
            <a:pPr marL="742950" marR="0" lvl="1" indent="-285750" algn="r" rtl="1">
              <a:spcBef>
                <a:spcPts val="0"/>
              </a:spcBef>
              <a:spcAft>
                <a:spcPts val="0"/>
              </a:spcAft>
              <a:buSzPts val="1000"/>
              <a:buFont typeface="Courier New" panose="02070309020205020404" pitchFamily="49" charset="0"/>
              <a:buChar char="o"/>
              <a:tabLst>
                <a:tab pos="914400" algn="l"/>
              </a:tabLst>
            </a:pPr>
            <a:r>
              <a:rPr lang="fa-IR"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تعداد </a:t>
            </a: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فرایندهای سبک‌وزن</a:t>
            </a:r>
            <a:r>
              <a:rPr lang="fa-IR" sz="2400" b="1">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اندازه محدودی دارند. </a:t>
            </a:r>
            <a:endParaRPr lang="fa-IR"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endParaRPr>
          </a:p>
          <a:p>
            <a:pPr marL="742950" marR="0" lvl="1" indent="-285750" algn="r" rtl="1">
              <a:spcBef>
                <a:spcPts val="0"/>
              </a:spcBef>
              <a:spcAft>
                <a:spcPts val="0"/>
              </a:spcAft>
              <a:buSzPts val="1000"/>
              <a:buFont typeface="Courier New" panose="02070309020205020404" pitchFamily="49" charset="0"/>
              <a:buChar char="o"/>
              <a:tabLst>
                <a:tab pos="914400" algn="l"/>
              </a:tabLst>
            </a:pP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PCS</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معمولا برای مدل‌های «یک‌به‌چند»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one-to-many</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و «چندبه‌چند»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many-to-many</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استفاده می‌شود.</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spcBef>
                <a:spcPts val="0"/>
              </a:spcBef>
              <a:spcAft>
                <a:spcPts val="0"/>
              </a:spcAft>
              <a:buSzPts val="1000"/>
              <a:buFont typeface="Courier New" panose="02070309020205020404" pitchFamily="49" charset="0"/>
              <a:buChar char="o"/>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این روش </a:t>
            </a: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سبک‌تر و کم‌هزینه‌تر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از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SCS</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است</a:t>
            </a:r>
            <a:endParaRPr lang="en-US"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endParaRPr>
          </a:p>
          <a:p>
            <a:pPr marL="742950" marR="0" lvl="1" indent="-285750" algn="r" rtl="1">
              <a:spcBef>
                <a:spcPts val="0"/>
              </a:spcBef>
              <a:spcAft>
                <a:spcPts val="0"/>
              </a:spcAft>
              <a:buSzPts val="1000"/>
              <a:buFont typeface="Courier New" panose="02070309020205020404" pitchFamily="49" charset="0"/>
              <a:buChar char="o"/>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سیستم‌عامل‌هایی مانند ویندوز، سولاریس و لینوکس از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PCS</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برای زمان‌بندی رشته‌های کاربر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user-level threads</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استفاده می‌کنند.</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a:spcBef>
                <a:spcPts val="0"/>
              </a:spcBef>
              <a:spcAft>
                <a:spcPts val="800"/>
              </a:spcAft>
            </a:pPr>
            <a:r>
              <a:rPr lang="en-US" dirty="0">
                <a:effectLst/>
                <a:latin typeface="Calibri" panose="020F0502020204030204" pitchFamily="34" charset="0"/>
                <a:ea typeface="Calibri" panose="020F0502020204030204" pitchFamily="34" charset="0"/>
                <a:cs typeface="B Nazanin" panose="00000400000000000000" pitchFamily="2" charset="-78"/>
              </a:rPr>
              <a:t> </a:t>
            </a:r>
          </a:p>
        </p:txBody>
      </p:sp>
    </p:spTree>
    <p:extLst>
      <p:ext uri="{BB962C8B-B14F-4D97-AF65-F5344CB8AC3E}">
        <p14:creationId xmlns:p14="http://schemas.microsoft.com/office/powerpoint/2010/main" val="1298468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5E530708-9C89-4AD9-BB13-73771C0F0AD7}"/>
              </a:ext>
            </a:extLst>
          </p:cNvPr>
          <p:cNvSpPr>
            <a:spLocks noGrp="1" noChangeArrowheads="1"/>
          </p:cNvSpPr>
          <p:nvPr>
            <p:ph type="title"/>
          </p:nvPr>
        </p:nvSpPr>
        <p:spPr>
          <a:xfrm>
            <a:off x="457200" y="111760"/>
            <a:ext cx="8229600" cy="622988"/>
          </a:xfrm>
        </p:spPr>
        <p:txBody>
          <a:bodyPr/>
          <a:lstStyle/>
          <a:p>
            <a:pPr eaLnBrk="1" hangingPunct="1"/>
            <a:r>
              <a:rPr lang="fa-IR" altLang="en-US" dirty="0">
                <a:cs typeface="B Nazanin" panose="00000400000000000000" pitchFamily="2" charset="-78"/>
              </a:rPr>
              <a:t>زمان بندی رشته یا ریسمان</a:t>
            </a:r>
            <a:endParaRPr lang="en-US" altLang="en-US" dirty="0"/>
          </a:p>
        </p:txBody>
      </p:sp>
      <p:sp>
        <p:nvSpPr>
          <p:cNvPr id="61442" name="Rectangle 3">
            <a:extLst>
              <a:ext uri="{FF2B5EF4-FFF2-40B4-BE49-F238E27FC236}">
                <a16:creationId xmlns:a16="http://schemas.microsoft.com/office/drawing/2014/main" id="{4EB10D59-818F-4E4B-B4C9-ED90EEB4FFA0}"/>
              </a:ext>
            </a:extLst>
          </p:cNvPr>
          <p:cNvSpPr>
            <a:spLocks noGrp="1" noChangeArrowheads="1"/>
          </p:cNvSpPr>
          <p:nvPr>
            <p:ph type="body" idx="1"/>
          </p:nvPr>
        </p:nvSpPr>
        <p:spPr>
          <a:xfrm>
            <a:off x="276226" y="1087121"/>
            <a:ext cx="8734424" cy="5056504"/>
          </a:xfrm>
        </p:spPr>
        <p:txBody>
          <a:bodyPr/>
          <a:lstStyle/>
          <a:p>
            <a:pPr marL="342900" marR="0" lvl="0" indent="-342900" algn="r" rtl="1">
              <a:spcBef>
                <a:spcPts val="0"/>
              </a:spcBef>
              <a:spcAft>
                <a:spcPts val="0"/>
              </a:spcAft>
              <a:buSzPts val="1000"/>
              <a:buFont typeface="Symbol" panose="05050102010706020507" pitchFamily="18" charset="2"/>
              <a:buChar char=""/>
              <a:tabLst>
                <a:tab pos="457200" algn="l"/>
              </a:tabLst>
            </a:pP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دامنه رقابت سیستم (</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SCS</a:t>
            </a: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spcBef>
                <a:spcPts val="0"/>
              </a:spcBef>
              <a:spcAft>
                <a:spcPts val="0"/>
              </a:spcAft>
              <a:buSzPts val="1000"/>
              <a:buFont typeface="Courier New" panose="02070309020205020404" pitchFamily="49" charset="0"/>
              <a:buChar char="o"/>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در این روش، </a:t>
            </a: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تمام</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رشته‌های موجود در سیستم‌عامل، برای استفاده از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پردازنده</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با یکدیگر رقابت می‌کنند.</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spcBef>
                <a:spcPts val="0"/>
              </a:spcBef>
              <a:spcAft>
                <a:spcPts val="0"/>
              </a:spcAft>
              <a:buSzPts val="1000"/>
              <a:buFont typeface="Courier New" panose="02070309020205020404" pitchFamily="49" charset="0"/>
              <a:buChar char="o"/>
              <a:tabLst>
                <a:tab pos="914400" algn="l"/>
              </a:tabLst>
            </a:pP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SCS</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معمولا برای مدل «یک‌به‌یک»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one-to-one</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استفاده می‌شود.</a:t>
            </a:r>
            <a:endParaRPr lang="fa-IR"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endParaRPr>
          </a:p>
          <a:p>
            <a:pPr marL="742950" marR="0" lvl="1" indent="-285750" algn="r" rtl="1">
              <a:spcBef>
                <a:spcPts val="0"/>
              </a:spcBef>
              <a:spcAft>
                <a:spcPts val="0"/>
              </a:spcAft>
              <a:buSzPts val="1000"/>
              <a:buFont typeface="Courier New" panose="02070309020205020404" pitchFamily="49" charset="0"/>
              <a:buChar char="o"/>
              <a:tabLst>
                <a:tab pos="914400" algn="l"/>
              </a:tabLst>
            </a:pPr>
            <a:r>
              <a:rPr lang="fa-IR" sz="2400" dirty="0">
                <a:solidFill>
                  <a:srgbClr val="1F1F1F"/>
                </a:solidFill>
                <a:latin typeface="Calibri" panose="020F0502020204030204" pitchFamily="34" charset="0"/>
                <a:ea typeface="Calibri" panose="020F0502020204030204" pitchFamily="34" charset="0"/>
                <a:cs typeface="B Nazanin" panose="00000400000000000000" pitchFamily="2" charset="-78"/>
              </a:rPr>
              <a:t>به ازای هر فرآیند کاربر یک </a:t>
            </a:r>
            <a:r>
              <a:rPr lang="en-US" sz="2400" dirty="0">
                <a:solidFill>
                  <a:srgbClr val="1F1F1F"/>
                </a:solidFill>
                <a:latin typeface="Calibri" panose="020F0502020204030204" pitchFamily="34" charset="0"/>
                <a:ea typeface="Calibri" panose="020F0502020204030204" pitchFamily="34" charset="0"/>
                <a:cs typeface="B Nazanin" panose="00000400000000000000" pitchFamily="2" charset="-78"/>
              </a:rPr>
              <a:t>LWP</a:t>
            </a:r>
            <a:r>
              <a:rPr lang="fa-IR" sz="2400" dirty="0">
                <a:solidFill>
                  <a:srgbClr val="1F1F1F"/>
                </a:solidFill>
                <a:latin typeface="Calibri" panose="020F0502020204030204" pitchFamily="34" charset="0"/>
                <a:ea typeface="Calibri" panose="020F0502020204030204" pitchFamily="34" charset="0"/>
                <a:cs typeface="B Nazanin" panose="00000400000000000000" pitchFamily="2" charset="-78"/>
              </a:rPr>
              <a:t> ساخته خواهد . </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spcBef>
                <a:spcPts val="0"/>
              </a:spcBef>
              <a:spcAft>
                <a:spcPts val="0"/>
              </a:spcAft>
              <a:buSzPts val="1000"/>
              <a:buFont typeface="Courier New" panose="02070309020205020404" pitchFamily="49" charset="0"/>
              <a:buChar char="o"/>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این روش بسیار قابل پیش‌بینی است، زیرا هسته سیستم‌عامل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kernel</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بر تمام رشته‌ها نظارت مستقیم دارد.</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spcBef>
                <a:spcPts val="0"/>
              </a:spcBef>
              <a:spcAft>
                <a:spcPts val="0"/>
              </a:spcAft>
              <a:buSzPts val="1000"/>
              <a:buFont typeface="Courier New" panose="02070309020205020404" pitchFamily="49" charset="0"/>
              <a:buChar char="o"/>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بااین‌حال،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SCS</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به دلیل لزوم </a:t>
            </a: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مدیریت مرکزی تمام رشته‌ها</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می‌تواند پرهزینه‌تر از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PCS</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باشد.</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spcBef>
                <a:spcPts val="0"/>
              </a:spcBef>
              <a:spcAft>
                <a:spcPts val="0"/>
              </a:spcAft>
              <a:buSzPts val="1000"/>
              <a:buFont typeface="Courier New" panose="02070309020205020404" pitchFamily="49" charset="0"/>
              <a:buChar char="o"/>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سیستم‌عامل‌هایی مانند لینوکس که از مدل یک‌به‌یک پشتیبانی می‌کنند، از </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SCS</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برای زمان‌بندی </a:t>
            </a: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رشته‌های هسته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kernel-level threads</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استفاده می‌کنند.</a:t>
            </a:r>
            <a:endParaRPr lang="fa-IR"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endParaRPr>
          </a:p>
          <a:p>
            <a:pPr marL="0" marR="0" algn="r" rtl="1">
              <a:spcBef>
                <a:spcPts val="1500"/>
              </a:spcBef>
              <a:spcAft>
                <a:spcPts val="1500"/>
              </a:spcAf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به‌طور خلاصه،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PCS</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برای رقابت درون یک فرایند یا برنامه کاربردی و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SCS</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برای رقابت بین تمام رشته‌های سیستم کاربرد دارد. انتخاب روش مناسب به مدل رشته‌بندی و اولویت‌های سیستم‌عامل بستگی دارد.</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0" marR="0">
              <a:spcBef>
                <a:spcPts val="0"/>
              </a:spcBef>
              <a:spcAft>
                <a:spcPts val="800"/>
              </a:spcAft>
            </a:pPr>
            <a:r>
              <a:rPr lang="en-US" dirty="0">
                <a:effectLst/>
                <a:latin typeface="Calibri" panose="020F0502020204030204" pitchFamily="34" charset="0"/>
                <a:ea typeface="Calibri" panose="020F0502020204030204" pitchFamily="34" charset="0"/>
                <a:cs typeface="B Nazanin" panose="00000400000000000000" pitchFamily="2" charset="-78"/>
              </a:rPr>
              <a:t> </a:t>
            </a:r>
          </a:p>
        </p:txBody>
      </p:sp>
    </p:spTree>
    <p:extLst>
      <p:ext uri="{BB962C8B-B14F-4D97-AF65-F5344CB8AC3E}">
        <p14:creationId xmlns:p14="http://schemas.microsoft.com/office/powerpoint/2010/main" val="3923569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103EDDAD-6601-404C-A683-E0A4F4E97AD4}"/>
              </a:ext>
            </a:extLst>
          </p:cNvPr>
          <p:cNvSpPr>
            <a:spLocks noGrp="1" noChangeArrowheads="1"/>
          </p:cNvSpPr>
          <p:nvPr>
            <p:ph type="title"/>
          </p:nvPr>
        </p:nvSpPr>
        <p:spPr>
          <a:xfrm>
            <a:off x="709613" y="175437"/>
            <a:ext cx="7977187" cy="576262"/>
          </a:xfrm>
        </p:spPr>
        <p:txBody>
          <a:bodyPr/>
          <a:lstStyle/>
          <a:p>
            <a:pPr eaLnBrk="1" hangingPunct="1"/>
            <a:r>
              <a:rPr lang="fa-IR" altLang="en-US" dirty="0">
                <a:cs typeface="B Nazanin" panose="00000400000000000000" pitchFamily="2" charset="-78"/>
              </a:rPr>
              <a:t>زمان بندی رشته یا ریسمان</a:t>
            </a:r>
            <a:endParaRPr lang="en-US" altLang="en-US" dirty="0"/>
          </a:p>
        </p:txBody>
      </p:sp>
      <p:sp>
        <p:nvSpPr>
          <p:cNvPr id="63490" name="Rectangle 3">
            <a:extLst>
              <a:ext uri="{FF2B5EF4-FFF2-40B4-BE49-F238E27FC236}">
                <a16:creationId xmlns:a16="http://schemas.microsoft.com/office/drawing/2014/main" id="{05F13962-8C93-49C9-9F65-D56A140A3D17}"/>
              </a:ext>
            </a:extLst>
          </p:cNvPr>
          <p:cNvSpPr>
            <a:spLocks noGrp="1" noChangeArrowheads="1"/>
          </p:cNvSpPr>
          <p:nvPr>
            <p:ph type="body" idx="1"/>
          </p:nvPr>
        </p:nvSpPr>
        <p:spPr>
          <a:xfrm>
            <a:off x="250371" y="1137919"/>
            <a:ext cx="8221823" cy="5056051"/>
          </a:xfrm>
        </p:spPr>
        <p:txBody>
          <a:bodyPr/>
          <a:lstStyle/>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رابط برنامه‌نویسی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(API)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کاربر اجازه می‌دهد تا در هنگام ایجاد رشته، بین</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PCS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یا</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SCS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یکی را انتخاب کند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PTHREAD_SCOPE_PROCESS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با استفاده از زمان‌بندی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PCS</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رشته‌ها را زمان‌بندی می‌کند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PTHREAD_SCOPE_SYSTEM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با استفاده از زمان‌بندی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SCS</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رشته‌ها را زمان‌بندی می‌کند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این انتخاب ممکن است توسط سیستم عامل محدود شود. برای مثال، لینوکس و</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macOS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فقط به</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PTHREAD_SCOPE_SYSTEM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اجازه می‌دهند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BF0D8640-FCB0-4988-9C40-1D8E1028F211}"/>
              </a:ext>
            </a:extLst>
          </p:cNvPr>
          <p:cNvSpPr>
            <a:spLocks noGrp="1" noChangeArrowheads="1"/>
          </p:cNvSpPr>
          <p:nvPr>
            <p:ph type="title"/>
          </p:nvPr>
        </p:nvSpPr>
        <p:spPr>
          <a:xfrm>
            <a:off x="963613" y="121920"/>
            <a:ext cx="7723187" cy="601892"/>
          </a:xfrm>
        </p:spPr>
        <p:txBody>
          <a:bodyPr/>
          <a:lstStyle/>
          <a:p>
            <a:pPr eaLnBrk="1" hangingPunct="1"/>
            <a:r>
              <a:rPr lang="fa-IR" altLang="en-US" sz="3200" dirty="0">
                <a:cs typeface="B Nazanin" panose="00000400000000000000" pitchFamily="2" charset="-78"/>
              </a:rPr>
              <a:t>زمان بندی چند پردازنده ای</a:t>
            </a:r>
            <a:endParaRPr lang="en-US" altLang="en-US" dirty="0"/>
          </a:p>
        </p:txBody>
      </p:sp>
      <p:sp>
        <p:nvSpPr>
          <p:cNvPr id="69634" name="Rectangle 3">
            <a:extLst>
              <a:ext uri="{FF2B5EF4-FFF2-40B4-BE49-F238E27FC236}">
                <a16:creationId xmlns:a16="http://schemas.microsoft.com/office/drawing/2014/main" id="{2B71E613-2379-4021-8ED5-E283592561A9}"/>
              </a:ext>
            </a:extLst>
          </p:cNvPr>
          <p:cNvSpPr>
            <a:spLocks noGrp="1" noChangeArrowheads="1"/>
          </p:cNvSpPr>
          <p:nvPr>
            <p:ph type="body" idx="1"/>
          </p:nvPr>
        </p:nvSpPr>
        <p:spPr>
          <a:xfrm>
            <a:off x="478971" y="1122363"/>
            <a:ext cx="8083971" cy="5300208"/>
          </a:xfrm>
        </p:spPr>
        <p:txBody>
          <a:bodyPr/>
          <a:lstStyle/>
          <a:p>
            <a:pPr marL="0" marR="0" algn="r" rtl="1">
              <a:lnSpc>
                <a:spcPct val="107000"/>
              </a:lnSpc>
              <a:spcBef>
                <a:spcPts val="200"/>
              </a:spcBef>
              <a:spcAft>
                <a:spcPts val="0"/>
              </a:spcAf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زمان‌بندی</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400" b="1" dirty="0">
                <a:solidFill>
                  <a:srgbClr val="1F1F1F"/>
                </a:solidFill>
                <a:latin typeface="Arial" panose="020B0604020202020204" pitchFamily="34" charset="0"/>
                <a:ea typeface="Times New Roman" panose="02020603050405020304" pitchFamily="18" charset="0"/>
                <a:cs typeface="B Nazanin" panose="00000400000000000000" pitchFamily="2" charset="-78"/>
              </a:rPr>
              <a:t>پردازنده</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 سیستم‌های چند پردازنده</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 scheduling in Multiprocessor Systems)</a:t>
            </a:r>
            <a:endParaRPr lang="en-US" sz="2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r" rtl="1"/>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زمان‌بندی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زمانی که چندین</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پردازنده</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 دسترس باشد، پیچیده‌تر می‌شود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0" marR="0" algn="r" rtl="1"/>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مفهوم چند پردازنده می‌تواند شامل انواع مختلفی از معماری‌ها باشد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پردازنده‌های چند هسته‌ای</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(Multicore CPUs)</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هسته‌های چند رشته‌ای</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(Multithreaded cores)</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سیستم‌های</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دسترسی غیر یکنواخت به حافظه</a:t>
            </a:r>
            <a:r>
              <a:rPr lang="fa-IR"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NUMA</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پردازش ناهمگن</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(Heterogeneous multiprocessing)</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BA2D33B9-5D6A-48BD-BC85-C1B098FA91BE}"/>
              </a:ext>
            </a:extLst>
          </p:cNvPr>
          <p:cNvSpPr>
            <a:spLocks noGrp="1"/>
          </p:cNvSpPr>
          <p:nvPr>
            <p:ph type="title"/>
          </p:nvPr>
        </p:nvSpPr>
        <p:spPr>
          <a:xfrm>
            <a:off x="457200" y="222868"/>
            <a:ext cx="8229600" cy="576262"/>
          </a:xfrm>
        </p:spPr>
        <p:txBody>
          <a:bodyPr/>
          <a:lstStyle/>
          <a:p>
            <a:pPr eaLnBrk="1" hangingPunct="1"/>
            <a:r>
              <a:rPr lang="fa-IR" altLang="en-US" sz="3200" dirty="0">
                <a:cs typeface="B Nazanin" panose="00000400000000000000" pitchFamily="2" charset="-78"/>
              </a:rPr>
              <a:t>اهداف</a:t>
            </a:r>
            <a:endParaRPr lang="en-US" altLang="en-US" dirty="0"/>
          </a:p>
        </p:txBody>
      </p:sp>
      <p:sp>
        <p:nvSpPr>
          <p:cNvPr id="9218" name="Content Placeholder 2">
            <a:extLst>
              <a:ext uri="{FF2B5EF4-FFF2-40B4-BE49-F238E27FC236}">
                <a16:creationId xmlns:a16="http://schemas.microsoft.com/office/drawing/2014/main" id="{3DAC903C-4247-4B47-AD8D-48C1A580FDF4}"/>
              </a:ext>
            </a:extLst>
          </p:cNvPr>
          <p:cNvSpPr>
            <a:spLocks noGrp="1"/>
          </p:cNvSpPr>
          <p:nvPr>
            <p:ph idx="1"/>
          </p:nvPr>
        </p:nvSpPr>
        <p:spPr>
          <a:xfrm>
            <a:off x="586248" y="982029"/>
            <a:ext cx="7971503" cy="5258751"/>
          </a:xfrm>
        </p:spPr>
        <p:txBody>
          <a:bodyPr/>
          <a:lstStyle/>
          <a:p>
            <a:pPr marL="342900" marR="0" lvl="0" indent="-342900" algn="r" rtl="1">
              <a:spcBef>
                <a:spcPts val="0"/>
              </a:spcBef>
              <a:spcAft>
                <a:spcPts val="0"/>
              </a:spcAft>
              <a:buFont typeface="Wingdings" panose="05000000000000000000" pitchFamily="2" charset="2"/>
              <a:buChar char=""/>
              <a:tabLst>
                <a:tab pos="457200" algn="l"/>
              </a:tabLs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الگوریتم‌های مختلف زمان‌بندی</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انواع الگوریتم‌های زمان‌بندی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که برای مدیریت صف</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(queue)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فرایندهای آماده‌ی اجرا به کار می‌روند، توضیح داده خواهد شد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Wingdings" panose="05000000000000000000" pitchFamily="2" charset="2"/>
              <a:buChar char=""/>
              <a:tabLst>
                <a:tab pos="457200" algn="l"/>
              </a:tabLs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ارزیابی الگوریتم‌های زمان‌بندی</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 </a:t>
            </a: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 اساس معیارهای زمان‌بندی</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روش‌های ارزیابی کارایی الگوریتم‌های زمان‌بندی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 اساس معیارهایی مانند زمان پاسخ‌دهی، زمان</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turnaround</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زمان انتظار و توان عملیاتی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(throughput)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شرح داده می‌شود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Wingdings" panose="05000000000000000000" pitchFamily="2" charset="2"/>
              <a:buChar char=""/>
              <a:tabLst>
                <a:tab pos="457200" algn="l"/>
              </a:tabLs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مسائل مربوط به زمان‌بندی در سیستم‌های چندپردازنده و چند هسته‌ای</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چالش‌ها و راه‌حل‌های مربوط به زمان‌بندی در سیستم‌های با چند پردازنده</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(multiprocessor)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 چند هسته</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(multicore)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مورد بحث قرار خواهد گرفت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Wingdings" panose="05000000000000000000" pitchFamily="2" charset="2"/>
              <a:buChar char=""/>
              <a:tabLst>
                <a:tab pos="457200" algn="l"/>
              </a:tabLs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الگوریتم‌های مختلف زمان‌بندی زمان حقیقی</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انواع الگوریتم‌های زمان‌بندی که برای سیستم‌های زمان حقیقی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(real-time)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که نیازمند پاسخ‌دهی تضمین‌شده هستند، معرفی خواهند شد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rtl="1">
              <a:spcBef>
                <a:spcPts val="0"/>
              </a:spcBef>
              <a:spcAft>
                <a:spcPts val="0"/>
              </a:spcAft>
              <a:buNone/>
              <a:tabLst>
                <a:tab pos="457200" algn="l"/>
              </a:tabLst>
            </a:pP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C7F1E55F-983C-47F8-ADBE-54E15FEFD9AB}"/>
              </a:ext>
            </a:extLst>
          </p:cNvPr>
          <p:cNvSpPr>
            <a:spLocks noGrp="1"/>
          </p:cNvSpPr>
          <p:nvPr>
            <p:ph type="title"/>
          </p:nvPr>
        </p:nvSpPr>
        <p:spPr>
          <a:xfrm>
            <a:off x="894080" y="173722"/>
            <a:ext cx="8229600" cy="576262"/>
          </a:xfrm>
        </p:spPr>
        <p:txBody>
          <a:bodyPr/>
          <a:lstStyle/>
          <a:p>
            <a:r>
              <a:rPr lang="fa-IR" altLang="en-US" sz="3200" dirty="0">
                <a:cs typeface="B Nazanin" panose="00000400000000000000" pitchFamily="2" charset="-78"/>
              </a:rPr>
              <a:t>زمان بندی چند پردازنده ای</a:t>
            </a:r>
            <a:endParaRPr lang="en-US" altLang="en-US" dirty="0"/>
          </a:p>
        </p:txBody>
      </p:sp>
      <p:sp>
        <p:nvSpPr>
          <p:cNvPr id="71682" name="Content Placeholder 2">
            <a:extLst>
              <a:ext uri="{FF2B5EF4-FFF2-40B4-BE49-F238E27FC236}">
                <a16:creationId xmlns:a16="http://schemas.microsoft.com/office/drawing/2014/main" id="{7A08C823-220F-4189-B103-BC03391E7F6B}"/>
              </a:ext>
            </a:extLst>
          </p:cNvPr>
          <p:cNvSpPr>
            <a:spLocks noGrp="1"/>
          </p:cNvSpPr>
          <p:nvPr>
            <p:ph idx="1"/>
          </p:nvPr>
        </p:nvSpPr>
        <p:spPr>
          <a:xfrm>
            <a:off x="446314" y="1012372"/>
            <a:ext cx="8088086" cy="4751842"/>
          </a:xfrm>
        </p:spPr>
        <p:txBody>
          <a:bodyPr/>
          <a:lstStyle/>
          <a:p>
            <a:pPr marL="342900" marR="0" lvl="0" indent="-342900" algn="r" rtl="1">
              <a:buFont typeface="Wingdings" panose="05000000000000000000" pitchFamily="2" charset="2"/>
              <a:buChar char=""/>
              <a:tabLst>
                <a:tab pos="457200" algn="l"/>
              </a:tabLs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چندپردازنده متقارن</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(SMP)</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حالتی است که در آن هر </a:t>
            </a: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پردازنده</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به صورت </a:t>
            </a: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مستقل</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خود را </a:t>
            </a: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زمان‌بندی</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می‌کند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lvl="1" indent="-342900" algn="r" rtl="1">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 این حالت، همه رشته‌ها می‌توانند در یک صف آماده‌ی مشترک قرار بگیرند</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شکل</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الف </a:t>
            </a:r>
          </a:p>
          <a:p>
            <a:pPr lvl="1" indent="-342900" algn="r" rtl="1">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همچنین، هر پردازنده می‌تواند صف اختصاصی خود را برای رشته‌ها داشته باشد</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شکل</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 </a:t>
            </a:r>
            <a:endParaRPr lang="en-US" sz="2400" dirty="0">
              <a:effectLst/>
              <a:latin typeface="Times New Roman" panose="02020603050405020304" pitchFamily="18" charset="0"/>
              <a:ea typeface="Times New Roman" panose="02020603050405020304" pitchFamily="18" charset="0"/>
            </a:endParaRPr>
          </a:p>
        </p:txBody>
      </p:sp>
      <p:pic>
        <p:nvPicPr>
          <p:cNvPr id="71683" name="Picture 3">
            <a:extLst>
              <a:ext uri="{FF2B5EF4-FFF2-40B4-BE49-F238E27FC236}">
                <a16:creationId xmlns:a16="http://schemas.microsoft.com/office/drawing/2014/main" id="{4F31D85D-3236-4616-BD79-8F32A1CE24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450" y="3598635"/>
            <a:ext cx="538162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4EE83DAD-0182-4281-9CC2-965A55B66551}"/>
              </a:ext>
            </a:extLst>
          </p:cNvPr>
          <p:cNvSpPr>
            <a:spLocks noGrp="1"/>
          </p:cNvSpPr>
          <p:nvPr>
            <p:ph type="title"/>
          </p:nvPr>
        </p:nvSpPr>
        <p:spPr>
          <a:xfrm>
            <a:off x="865188" y="121920"/>
            <a:ext cx="7821612" cy="575610"/>
          </a:xfrm>
        </p:spPr>
        <p:txBody>
          <a:bodyPr/>
          <a:lstStyle/>
          <a:p>
            <a:pPr eaLnBrk="1" hangingPunct="1"/>
            <a:r>
              <a:rPr lang="fa-IR" altLang="en-US" sz="3200" dirty="0">
                <a:cs typeface="B Nazanin" panose="00000400000000000000" pitchFamily="2" charset="-78"/>
              </a:rPr>
              <a:t>پردازنده‌های چندهسته ای</a:t>
            </a:r>
            <a:endParaRPr lang="en-US" altLang="en-US" dirty="0"/>
          </a:p>
        </p:txBody>
      </p:sp>
      <p:sp>
        <p:nvSpPr>
          <p:cNvPr id="72706" name="Content Placeholder 2">
            <a:extLst>
              <a:ext uri="{FF2B5EF4-FFF2-40B4-BE49-F238E27FC236}">
                <a16:creationId xmlns:a16="http://schemas.microsoft.com/office/drawing/2014/main" id="{AEEE112F-E1F9-4A4D-91F5-E4A039580C88}"/>
              </a:ext>
            </a:extLst>
          </p:cNvPr>
          <p:cNvSpPr>
            <a:spLocks noGrp="1"/>
          </p:cNvSpPr>
          <p:nvPr>
            <p:ph idx="1"/>
          </p:nvPr>
        </p:nvSpPr>
        <p:spPr>
          <a:xfrm>
            <a:off x="272143" y="1020128"/>
            <a:ext cx="8675913" cy="4530725"/>
          </a:xfrm>
        </p:spPr>
        <p:txBody>
          <a:bodyPr/>
          <a:lstStyle/>
          <a:p>
            <a:pPr marL="0" marR="0" algn="r" rtl="1">
              <a:lnSpc>
                <a:spcPts val="2625"/>
              </a:lnSpc>
              <a:spcBef>
                <a:spcPts val="0"/>
              </a:spcBef>
              <a:spcAft>
                <a:spcPts val="0"/>
              </a:spcAft>
            </a:pP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زمانی که پردازنده به حافظه دسترسی پیدا می‌کند، زمان قابل توجهی را صرف انتظار برای در دسترس قرار گرفتن داده‌ها می‌کند. این وضعیت که به </a:t>
            </a: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توقف موقت</a:t>
            </a:r>
            <a:r>
              <a:rPr lang="ar-SA" sz="24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حافظه</a:t>
            </a: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شناخته می‌شود،</a:t>
            </a:r>
            <a:endParaRPr lang="en-US"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400050" lvl="1" algn="r" rtl="1">
              <a:lnSpc>
                <a:spcPts val="2625"/>
              </a:lnSpc>
              <a:spcBef>
                <a:spcPts val="0"/>
              </a:spcBef>
              <a:spcAft>
                <a:spcPts val="0"/>
              </a:spcAft>
            </a:pP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عمدتاً به این دلیل رخ می‌دهد که پردازنده‌های مدرن با سرعت بسیار بالاتری نسبت به حافظه کار می‌کنند. </a:t>
            </a:r>
            <a:endParaRPr lang="en-US"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400050" lvl="1" algn="r" rtl="1">
              <a:lnSpc>
                <a:spcPts val="2625"/>
              </a:lnSpc>
              <a:spcBef>
                <a:spcPts val="0"/>
              </a:spcBef>
              <a:spcAft>
                <a:spcPts val="0"/>
              </a:spcAft>
            </a:pP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وقفه حافظه همچنین می‌تواند به دلیل </a:t>
            </a:r>
            <a:r>
              <a:rPr lang="ar-SA" sz="24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خطای حافظه نهان</a:t>
            </a: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(دسترسی به داده‌هایی که در حافظه نهان وجود ندارند) رخ دهد.</a:t>
            </a:r>
            <a:endParaRPr lang="fa-IR"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400050" lvl="1" algn="r" rtl="1">
              <a:lnSpc>
                <a:spcPts val="2625"/>
              </a:lnSpc>
              <a:spcBef>
                <a:spcPts val="0"/>
              </a:spcBef>
              <a:spcAft>
                <a:spcPts val="0"/>
              </a:spcAft>
            </a:pP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شکل </a:t>
            </a:r>
            <a:r>
              <a:rPr lang="fa-IR"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زیر</a:t>
            </a: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یک وقفه حافظه را نشان می‌دهد. در این سناریو، پردازنده می‌تواند تا </a:t>
            </a:r>
            <a:r>
              <a:rPr lang="fa-IR"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۵۰</a:t>
            </a: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درصد از زمان خود را صرف انتظار برای دریافت داده از حافظه کند.</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p:txBody>
      </p:sp>
      <p:pic>
        <p:nvPicPr>
          <p:cNvPr id="72707" name="Picture 1">
            <a:extLst>
              <a:ext uri="{FF2B5EF4-FFF2-40B4-BE49-F238E27FC236}">
                <a16:creationId xmlns:a16="http://schemas.microsoft.com/office/drawing/2014/main" id="{0F6CBE17-826B-42D1-8128-EDC6A8A708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2225" y="4640679"/>
            <a:ext cx="7412513" cy="182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077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4EE83DAD-0182-4281-9CC2-965A55B66551}"/>
              </a:ext>
            </a:extLst>
          </p:cNvPr>
          <p:cNvSpPr>
            <a:spLocks noGrp="1"/>
          </p:cNvSpPr>
          <p:nvPr>
            <p:ph type="title"/>
          </p:nvPr>
        </p:nvSpPr>
        <p:spPr>
          <a:xfrm>
            <a:off x="865188" y="121920"/>
            <a:ext cx="7821612" cy="575610"/>
          </a:xfrm>
        </p:spPr>
        <p:txBody>
          <a:bodyPr/>
          <a:lstStyle/>
          <a:p>
            <a:pPr eaLnBrk="1" hangingPunct="1"/>
            <a:r>
              <a:rPr lang="fa-IR" altLang="en-US" sz="3200" dirty="0">
                <a:cs typeface="B Nazanin" panose="00000400000000000000" pitchFamily="2" charset="-78"/>
              </a:rPr>
              <a:t>پردازنده‌های چندهسته ای</a:t>
            </a:r>
            <a:endParaRPr lang="en-US" altLang="en-US" dirty="0"/>
          </a:p>
        </p:txBody>
      </p:sp>
      <p:sp>
        <p:nvSpPr>
          <p:cNvPr id="72706" name="Content Placeholder 2">
            <a:extLst>
              <a:ext uri="{FF2B5EF4-FFF2-40B4-BE49-F238E27FC236}">
                <a16:creationId xmlns:a16="http://schemas.microsoft.com/office/drawing/2014/main" id="{AEEE112F-E1F9-4A4D-91F5-E4A039580C88}"/>
              </a:ext>
            </a:extLst>
          </p:cNvPr>
          <p:cNvSpPr>
            <a:spLocks noGrp="1"/>
          </p:cNvSpPr>
          <p:nvPr>
            <p:ph idx="1"/>
          </p:nvPr>
        </p:nvSpPr>
        <p:spPr>
          <a:xfrm>
            <a:off x="398835" y="1020128"/>
            <a:ext cx="8549222" cy="4530725"/>
          </a:xfrm>
        </p:spPr>
        <p:txBody>
          <a:bodyPr/>
          <a:lstStyle/>
          <a:p>
            <a:pPr marL="0" marR="0" algn="r" rtl="1"/>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تمایل اخیر این است که چندین هسته‌ی پردازنده را روی یک تراشه‌ی فیزیکی واحد قرار دهند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a:p>
            <a:pPr marL="0" marR="0" algn="r" rtl="1">
              <a:lnSpc>
                <a:spcPct val="107000"/>
              </a:lnSpc>
              <a:spcBef>
                <a:spcPts val="0"/>
              </a:spcBef>
              <a:spcAft>
                <a:spcPts val="800"/>
              </a:spcAf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این روش باعث </a:t>
            </a:r>
            <a:r>
              <a:rPr lang="ar-SA"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افزایش سرعت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 </a:t>
            </a:r>
            <a:r>
              <a:rPr lang="ar-SA"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کاهش مصرف انرژی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می‌شود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استفاده از </a:t>
            </a:r>
            <a:r>
              <a:rPr lang="ar-SA"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چندین رشته در هر هسته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نیز رو به افزایش است</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این کار از </a:t>
            </a:r>
            <a:r>
              <a:rPr lang="ar-SA"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توقف موقت حافظه</a:t>
            </a:r>
            <a:r>
              <a:rPr lang="en-US"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(memory stall)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برای پیشرفت در یک رشته‌ی دیگر در حین بازیابی حافظه استفاده می‌کند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BF0D8640-FCB0-4988-9C40-1D8E1028F211}"/>
              </a:ext>
            </a:extLst>
          </p:cNvPr>
          <p:cNvSpPr>
            <a:spLocks noGrp="1" noChangeArrowheads="1"/>
          </p:cNvSpPr>
          <p:nvPr>
            <p:ph type="title"/>
          </p:nvPr>
        </p:nvSpPr>
        <p:spPr>
          <a:xfrm>
            <a:off x="963613" y="121920"/>
            <a:ext cx="7723187" cy="601892"/>
          </a:xfrm>
        </p:spPr>
        <p:txBody>
          <a:bodyPr/>
          <a:lstStyle/>
          <a:p>
            <a:pPr eaLnBrk="1" hangingPunct="1"/>
            <a:r>
              <a:rPr lang="fa-IR" altLang="en-US" sz="3200" dirty="0">
                <a:cs typeface="B Nazanin" panose="00000400000000000000" pitchFamily="2" charset="-78"/>
              </a:rPr>
              <a:t>سیستم های چندنخی چندهسته ای</a:t>
            </a:r>
            <a:endParaRPr lang="en-US" altLang="en-US" dirty="0"/>
          </a:p>
        </p:txBody>
      </p:sp>
      <p:sp>
        <p:nvSpPr>
          <p:cNvPr id="69634" name="Rectangle 3">
            <a:extLst>
              <a:ext uri="{FF2B5EF4-FFF2-40B4-BE49-F238E27FC236}">
                <a16:creationId xmlns:a16="http://schemas.microsoft.com/office/drawing/2014/main" id="{2B71E613-2379-4021-8ED5-E283592561A9}"/>
              </a:ext>
            </a:extLst>
          </p:cNvPr>
          <p:cNvSpPr>
            <a:spLocks noGrp="1" noChangeArrowheads="1"/>
          </p:cNvSpPr>
          <p:nvPr>
            <p:ph type="body" idx="1"/>
          </p:nvPr>
        </p:nvSpPr>
        <p:spPr>
          <a:xfrm>
            <a:off x="774441" y="1122363"/>
            <a:ext cx="7788501" cy="4808537"/>
          </a:xfrm>
        </p:spPr>
        <p:txBody>
          <a:bodyPr/>
          <a:lstStyle/>
          <a:p>
            <a:pPr marL="342900" marR="0" lvl="0" indent="-342900" algn="r" rtl="1">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هر هسته بیش از </a:t>
            </a: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رشته‌ی سخت‌افزاری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دارد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اگر یک رشته </a:t>
            </a: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دچار توقف موقت حافظه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شود، به یک رشته‌ی دیگر سوئیچ کنید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p:txBody>
      </p:sp>
      <p:pic>
        <p:nvPicPr>
          <p:cNvPr id="4" name="Picture 2">
            <a:extLst>
              <a:ext uri="{FF2B5EF4-FFF2-40B4-BE49-F238E27FC236}">
                <a16:creationId xmlns:a16="http://schemas.microsoft.com/office/drawing/2014/main" id="{5E06ED42-4179-4AE5-A555-4A87568625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8455" y="2472663"/>
            <a:ext cx="5927090" cy="144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828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a:extLst>
              <a:ext uri="{FF2B5EF4-FFF2-40B4-BE49-F238E27FC236}">
                <a16:creationId xmlns:a16="http://schemas.microsoft.com/office/drawing/2014/main" id="{A98C968A-AF4F-450D-BAED-792FA6118868}"/>
              </a:ext>
            </a:extLst>
          </p:cNvPr>
          <p:cNvSpPr>
            <a:spLocks noGrp="1"/>
          </p:cNvSpPr>
          <p:nvPr>
            <p:ph idx="1"/>
          </p:nvPr>
        </p:nvSpPr>
        <p:spPr>
          <a:xfrm>
            <a:off x="3735421" y="1166653"/>
            <a:ext cx="5201749" cy="5119847"/>
          </a:xfrm>
        </p:spPr>
        <p:txBody>
          <a:bodyPr/>
          <a:lstStyle/>
          <a:p>
            <a:pPr marL="0" marR="0" algn="r" rtl="1"/>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چند رشته‌ای کردن تراشه</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endPar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marL="0" marR="0" indent="0" algn="r" rtl="1">
              <a:buNone/>
            </a:pP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Chip-multithreading</a:t>
            </a:r>
            <a:endPar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marL="0" marR="0" algn="r" rtl="1"/>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چندین رشته‌ی سخت‌افزاری را به هر هسته اختصاص می‌دهد</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اینتل به این قابلیت،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ابرنخی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(Hyperthreading)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می‌گوید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endPar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marL="0" marR="0" algn="r" rtl="1"/>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 روی یک سیستم چهار هسته‌ای با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۲</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رشته‌ی سخت‌افزاری به ازای هر هسته، سیستم عامل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۸</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پردازنده‌ی منطقی را می‌بیند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6803" name="Picture 3">
            <a:extLst>
              <a:ext uri="{FF2B5EF4-FFF2-40B4-BE49-F238E27FC236}">
                <a16:creationId xmlns:a16="http://schemas.microsoft.com/office/drawing/2014/main" id="{DF01EFD5-3757-4F74-AA03-D72BD64181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746" y="976328"/>
            <a:ext cx="3284537" cy="475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4B1BCE2B-FB82-4DE4-8AC5-8A0BF114B3D4}"/>
              </a:ext>
            </a:extLst>
          </p:cNvPr>
          <p:cNvSpPr>
            <a:spLocks noGrp="1"/>
          </p:cNvSpPr>
          <p:nvPr>
            <p:ph type="title"/>
          </p:nvPr>
        </p:nvSpPr>
        <p:spPr>
          <a:xfrm>
            <a:off x="1166328" y="123751"/>
            <a:ext cx="7557796" cy="576262"/>
          </a:xfrm>
        </p:spPr>
        <p:txBody>
          <a:bodyPr/>
          <a:lstStyle/>
          <a:p>
            <a:pPr eaLnBrk="1" hangingPunct="1"/>
            <a:r>
              <a:rPr lang="fa-IR" altLang="en-US" sz="3200" dirty="0">
                <a:cs typeface="B Nazanin" panose="00000400000000000000" pitchFamily="2" charset="-78"/>
              </a:rPr>
              <a:t>سیستم های چندنخی چندهسته ای</a:t>
            </a:r>
            <a:endParaRPr lang="en-US"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4">
            <a:extLst>
              <a:ext uri="{FF2B5EF4-FFF2-40B4-BE49-F238E27FC236}">
                <a16:creationId xmlns:a16="http://schemas.microsoft.com/office/drawing/2014/main" id="{CDFC70F4-8A1C-480B-820D-DE1F116FFD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808" y="1705724"/>
            <a:ext cx="4783592" cy="371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5" name="Title 1">
            <a:extLst>
              <a:ext uri="{FF2B5EF4-FFF2-40B4-BE49-F238E27FC236}">
                <a16:creationId xmlns:a16="http://schemas.microsoft.com/office/drawing/2014/main" id="{72A2F406-D6BE-4B79-BE65-E498FF964134}"/>
              </a:ext>
            </a:extLst>
          </p:cNvPr>
          <p:cNvSpPr>
            <a:spLocks noGrp="1"/>
          </p:cNvSpPr>
          <p:nvPr>
            <p:ph type="title"/>
          </p:nvPr>
        </p:nvSpPr>
        <p:spPr>
          <a:xfrm>
            <a:off x="1045032" y="123751"/>
            <a:ext cx="7809722" cy="576262"/>
          </a:xfrm>
        </p:spPr>
        <p:txBody>
          <a:bodyPr/>
          <a:lstStyle/>
          <a:p>
            <a:r>
              <a:rPr lang="fa-IR" altLang="en-US" sz="3200" dirty="0">
                <a:cs typeface="B Nazanin" panose="00000400000000000000" pitchFamily="2" charset="-78"/>
              </a:rPr>
              <a:t>سیستم های چندنخی چندهسته ای</a:t>
            </a:r>
            <a:endParaRPr lang="en-US" altLang="en-US" dirty="0"/>
          </a:p>
        </p:txBody>
      </p:sp>
      <p:sp>
        <p:nvSpPr>
          <p:cNvPr id="77826" name="Content Placeholder 2">
            <a:extLst>
              <a:ext uri="{FF2B5EF4-FFF2-40B4-BE49-F238E27FC236}">
                <a16:creationId xmlns:a16="http://schemas.microsoft.com/office/drawing/2014/main" id="{1282DD5F-B7F7-4A28-B908-F260F89F83FA}"/>
              </a:ext>
            </a:extLst>
          </p:cNvPr>
          <p:cNvSpPr>
            <a:spLocks noGrp="1"/>
          </p:cNvSpPr>
          <p:nvPr>
            <p:ph idx="1"/>
          </p:nvPr>
        </p:nvSpPr>
        <p:spPr>
          <a:xfrm>
            <a:off x="5105400" y="1298575"/>
            <a:ext cx="4038600" cy="4530725"/>
          </a:xfrm>
        </p:spPr>
        <p:txBody>
          <a:bodyPr/>
          <a:lstStyle/>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دو سطح از زمان‌بندی وجود دارد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سیستم عامل تصمیم می‌گیرد که کدام رشته‌ی نرم‌افزاری روی یک</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پردازنده</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منطقی</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یا نخ سخت‌افزاری</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اجرا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هر هسته چطور تصمیم می‌گیرد کدام رشته‌ی سخت‌افزاری</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(پردازنده منطقی)</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را روی هسته‌ی فیزیکی اجرا کند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54839094-C3D3-496D-831C-D61F7F14A2B2}"/>
              </a:ext>
            </a:extLst>
          </p:cNvPr>
          <p:cNvSpPr>
            <a:spLocks noGrp="1" noChangeArrowheads="1"/>
          </p:cNvSpPr>
          <p:nvPr>
            <p:ph type="title"/>
          </p:nvPr>
        </p:nvSpPr>
        <p:spPr>
          <a:xfrm>
            <a:off x="1075512" y="121920"/>
            <a:ext cx="7917024" cy="566312"/>
          </a:xfrm>
        </p:spPr>
        <p:txBody>
          <a:bodyPr/>
          <a:lstStyle/>
          <a:p>
            <a:pPr eaLnBrk="1" hangingPunct="1"/>
            <a:r>
              <a:rPr lang="fa-IR" altLang="en-US" sz="2400" dirty="0">
                <a:cs typeface="B Nazanin" panose="00000400000000000000" pitchFamily="2" charset="-78"/>
              </a:rPr>
              <a:t>زمان بندی چند پردازنده ای- توازن بار</a:t>
            </a:r>
            <a:endParaRPr lang="en-US" altLang="en-US" sz="2400" dirty="0"/>
          </a:p>
        </p:txBody>
      </p:sp>
      <p:sp>
        <p:nvSpPr>
          <p:cNvPr id="78850" name="Rectangle 3">
            <a:extLst>
              <a:ext uri="{FF2B5EF4-FFF2-40B4-BE49-F238E27FC236}">
                <a16:creationId xmlns:a16="http://schemas.microsoft.com/office/drawing/2014/main" id="{820781A6-111F-4348-AA18-D0475B89840C}"/>
              </a:ext>
            </a:extLst>
          </p:cNvPr>
          <p:cNvSpPr>
            <a:spLocks noGrp="1" noChangeArrowheads="1"/>
          </p:cNvSpPr>
          <p:nvPr>
            <p:ph type="body" idx="1"/>
          </p:nvPr>
        </p:nvSpPr>
        <p:spPr>
          <a:xfrm>
            <a:off x="435429" y="1030289"/>
            <a:ext cx="8557107" cy="5316082"/>
          </a:xfrm>
        </p:spPr>
        <p:txBody>
          <a:bodyPr/>
          <a:lstStyle/>
          <a:p>
            <a:pPr marL="0" marR="0" algn="r" rtl="1">
              <a:lnSpc>
                <a:spcPct val="107000"/>
              </a:lnSpc>
              <a:spcBef>
                <a:spcPts val="0"/>
              </a:spcBef>
              <a:spcAft>
                <a:spcPts val="800"/>
              </a:spcAf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 حالت</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SMP</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برای کارایی بهتر، باید همه‌ی</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800" dirty="0">
                <a:solidFill>
                  <a:srgbClr val="1F1F1F"/>
                </a:solidFill>
                <a:latin typeface="Arial" panose="020B0604020202020204" pitchFamily="34" charset="0"/>
                <a:ea typeface="Times New Roman" panose="02020603050405020304" pitchFamily="18" charset="0"/>
                <a:cs typeface="B Nazanin" panose="00000400000000000000" pitchFamily="2" charset="-78"/>
              </a:rPr>
              <a:t> پردازنده‌ها </a:t>
            </a:r>
            <a:r>
              <a:rPr lang="fa-IR"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را لود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نگه داشت</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توازن بار</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(Load balancing)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تلاش می‌کند تا حجم کاری به طور مساوی توزیع شود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مهاجرت فشاری</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(Push migration):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کار دوره‌ای بار روی هر پردازنده را بررسی می‌کند و در صورت مشاهده‌ی اضافه بار، وظیفه را از</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پردازنده</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 بار به</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پردازنده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های دیگر منتقل می‌کند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مهاجرت کششی</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(Pull migration):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پردازنده‌های بیکار، وظیفه‌ی منتظر مانده را از پردازنده‌ی شلوغ می‌کشند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4A39CD83-8114-4F93-99FA-773F54549A49}"/>
              </a:ext>
            </a:extLst>
          </p:cNvPr>
          <p:cNvSpPr>
            <a:spLocks noGrp="1" noChangeArrowheads="1"/>
          </p:cNvSpPr>
          <p:nvPr>
            <p:ph type="title"/>
          </p:nvPr>
        </p:nvSpPr>
        <p:spPr>
          <a:xfrm>
            <a:off x="982028" y="142240"/>
            <a:ext cx="8253411" cy="535832"/>
          </a:xfrm>
        </p:spPr>
        <p:txBody>
          <a:bodyPr/>
          <a:lstStyle/>
          <a:p>
            <a:pPr eaLnBrk="1" hangingPunct="1"/>
            <a:r>
              <a:rPr lang="fa-IR" altLang="en-US" sz="2400" dirty="0">
                <a:cs typeface="B Nazanin" panose="00000400000000000000" pitchFamily="2" charset="-78"/>
              </a:rPr>
              <a:t>زمان بندی چند پردازنده ای</a:t>
            </a:r>
            <a:r>
              <a:rPr lang="en-US" altLang="en-US" sz="2400" dirty="0">
                <a:cs typeface="B Nazanin" panose="00000400000000000000" pitchFamily="2" charset="-78"/>
              </a:rPr>
              <a:t>– </a:t>
            </a:r>
            <a:r>
              <a:rPr lang="ar-SA" sz="2400" dirty="0">
                <a:cs typeface="B Nazanin" panose="00000400000000000000" pitchFamily="2" charset="-78"/>
              </a:rPr>
              <a:t>تمایل پردازنده </a:t>
            </a:r>
            <a:endParaRPr lang="en-US" altLang="en-US" sz="2400" dirty="0">
              <a:cs typeface="B Nazanin" panose="00000400000000000000" pitchFamily="2" charset="-78"/>
            </a:endParaRPr>
          </a:p>
        </p:txBody>
      </p:sp>
      <p:sp>
        <p:nvSpPr>
          <p:cNvPr id="80898" name="Rectangle 3">
            <a:extLst>
              <a:ext uri="{FF2B5EF4-FFF2-40B4-BE49-F238E27FC236}">
                <a16:creationId xmlns:a16="http://schemas.microsoft.com/office/drawing/2014/main" id="{94EFBBBE-DEF2-46B3-983A-153F37FA81BA}"/>
              </a:ext>
            </a:extLst>
          </p:cNvPr>
          <p:cNvSpPr>
            <a:spLocks noGrp="1" noChangeArrowheads="1"/>
          </p:cNvSpPr>
          <p:nvPr>
            <p:ph type="body" idx="1"/>
          </p:nvPr>
        </p:nvSpPr>
        <p:spPr>
          <a:xfrm>
            <a:off x="457201" y="1012372"/>
            <a:ext cx="8425542" cy="5486400"/>
          </a:xfrm>
        </p:spPr>
        <p:txBody>
          <a:bodyPr/>
          <a:lstStyle/>
          <a:p>
            <a:pPr marL="0" marR="0" algn="r" rtl="1"/>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زمانی که یک رشته روی یک پردازنده اجرا می‌شود، محتویات کش آن پردازنده، دسترسی‌های حافظه‌ی آن رشته را ذخیره می‌کند</a:t>
            </a:r>
            <a:r>
              <a:rPr lang="fa-IR" sz="2800" dirty="0">
                <a:solidFill>
                  <a:srgbClr val="1F1F1F"/>
                </a:solidFill>
                <a:latin typeface="Arial" panose="020B0604020202020204" pitchFamily="34" charset="0"/>
                <a:ea typeface="Times New Roman" panose="02020603050405020304" pitchFamily="18" charset="0"/>
                <a:cs typeface="B Nazanin" panose="00000400000000000000" pitchFamily="2" charset="-78"/>
              </a:rPr>
              <a:t> و دسترسی های بعدی احتمالا از کش خواهد بود.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ما این را به عنوان تمایل یک رشته به یک پردازنده (یعنی «تمایل پردازنده») در نظر می‌گیریم</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a:p>
            <a:pPr marL="0" marR="0" algn="r" rtl="1"/>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توازن بار ممکن است بر تمایل پردازنده تأثیر بگذارد، زیرا ممکن است یک رشته برای متعادل کردن بارها از یک پردازنده به پردازنده‌ی دیگری منتقل شود، اما در این حالت، محتوای کش قبلی خود را از دست می‌دهد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تمایل نرم</a:t>
            </a:r>
            <a:r>
              <a:rPr lang="en-US" sz="28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(Soft affinity):</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ar-SA"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سیستم عامل تلاش می‌کند تا یک رشته را روی همان پردازنده نگه دارد، اما هیچ تضمینی وجود ندارد</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تمایل سخت</a:t>
            </a:r>
            <a:r>
              <a:rPr lang="en-US" sz="28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(Hard affinity):</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ar-SA"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به یک فرایند اجازه می‌دهد مجموعه پردازنده‌هایی را که می‌تواند روی آن‌ها اجرا شود، مشخص کند</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FF506B49-8507-4B53-82D1-3323C7D17F8E}"/>
              </a:ext>
            </a:extLst>
          </p:cNvPr>
          <p:cNvSpPr>
            <a:spLocks noGrp="1"/>
          </p:cNvSpPr>
          <p:nvPr>
            <p:ph type="title"/>
          </p:nvPr>
        </p:nvSpPr>
        <p:spPr>
          <a:xfrm>
            <a:off x="1119188" y="91440"/>
            <a:ext cx="7567612" cy="653468"/>
          </a:xfrm>
        </p:spPr>
        <p:txBody>
          <a:bodyPr/>
          <a:lstStyle/>
          <a:p>
            <a:pPr eaLnBrk="1" hangingPunct="1"/>
            <a:r>
              <a:rPr lang="fa-IR" altLang="en-US" dirty="0">
                <a:cs typeface="B Nazanin" panose="00000400000000000000" pitchFamily="2" charset="-78"/>
              </a:rPr>
              <a:t>زمان بندی پردازنده و دسترسی غیریکنواخت</a:t>
            </a:r>
            <a:endParaRPr lang="en-US" altLang="en-US" dirty="0"/>
          </a:p>
        </p:txBody>
      </p:sp>
      <p:pic>
        <p:nvPicPr>
          <p:cNvPr id="82946" name="Picture 1" descr="6_09.pdf">
            <a:extLst>
              <a:ext uri="{FF2B5EF4-FFF2-40B4-BE49-F238E27FC236}">
                <a16:creationId xmlns:a16="http://schemas.microsoft.com/office/drawing/2014/main" id="{980E063E-45DD-4BA6-BC11-815B31E3F0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2237" y="2440940"/>
            <a:ext cx="6021063" cy="366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Box 1">
            <a:extLst>
              <a:ext uri="{FF2B5EF4-FFF2-40B4-BE49-F238E27FC236}">
                <a16:creationId xmlns:a16="http://schemas.microsoft.com/office/drawing/2014/main" id="{D8060294-AB44-4240-A269-8D0E3CF3A7C3}"/>
              </a:ext>
            </a:extLst>
          </p:cNvPr>
          <p:cNvSpPr txBox="1">
            <a:spLocks noChangeArrowheads="1"/>
          </p:cNvSpPr>
          <p:nvPr/>
        </p:nvSpPr>
        <p:spPr bwMode="auto">
          <a:xfrm>
            <a:off x="1119187" y="1049973"/>
            <a:ext cx="7278363" cy="12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اگر سیستم عامل از</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NUMA </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(دسترسی غیر یکنواخت به حافظه) آگاه باشد، </a:t>
            </a:r>
            <a:r>
              <a:rPr lang="fa-IR"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برای رشته در حال اجرا </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حافظه‌ی نزدیک به</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fa-IR"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پردازنده‌ای </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که رشته روی آن اجرا می‌شود را اختصاص می‌دهد</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B42CDA91-CA75-4216-8ED6-3B418AAF9D59}"/>
              </a:ext>
            </a:extLst>
          </p:cNvPr>
          <p:cNvSpPr>
            <a:spLocks noGrp="1"/>
          </p:cNvSpPr>
          <p:nvPr>
            <p:ph type="title"/>
          </p:nvPr>
        </p:nvSpPr>
        <p:spPr>
          <a:xfrm>
            <a:off x="865188" y="140547"/>
            <a:ext cx="7821612" cy="576262"/>
          </a:xfrm>
        </p:spPr>
        <p:txBody>
          <a:bodyPr/>
          <a:lstStyle/>
          <a:p>
            <a:pPr eaLnBrk="1" hangingPunct="1"/>
            <a:r>
              <a:rPr lang="fa-IR" altLang="en-US" dirty="0">
                <a:cs typeface="B Nazanin" panose="00000400000000000000" pitchFamily="2" charset="-78"/>
              </a:rPr>
              <a:t>زمان بندی برخط پردازنده</a:t>
            </a:r>
            <a:endParaRPr lang="en-US" altLang="en-US" dirty="0"/>
          </a:p>
        </p:txBody>
      </p:sp>
      <p:sp>
        <p:nvSpPr>
          <p:cNvPr id="84994" name="Content Placeholder 2">
            <a:extLst>
              <a:ext uri="{FF2B5EF4-FFF2-40B4-BE49-F238E27FC236}">
                <a16:creationId xmlns:a16="http://schemas.microsoft.com/office/drawing/2014/main" id="{6D35042C-FEBC-4B02-841F-FAC1FF000AE9}"/>
              </a:ext>
            </a:extLst>
          </p:cNvPr>
          <p:cNvSpPr>
            <a:spLocks noGrp="1"/>
          </p:cNvSpPr>
          <p:nvPr>
            <p:ph idx="1"/>
          </p:nvPr>
        </p:nvSpPr>
        <p:spPr>
          <a:xfrm>
            <a:off x="806450" y="1005840"/>
            <a:ext cx="7740391" cy="4575493"/>
          </a:xfrm>
        </p:spPr>
        <p:txBody>
          <a:bodyPr/>
          <a:lstStyle/>
          <a:p>
            <a:pPr algn="r" rtl="1"/>
            <a:r>
              <a:rPr lang="fa-IR" altLang="en-US" sz="2400" dirty="0">
                <a:solidFill>
                  <a:srgbClr val="1F1F1F"/>
                </a:solidFill>
                <a:latin typeface="Arial" panose="020B0604020202020204" pitchFamily="34" charset="0"/>
                <a:cs typeface="B Nazanin" panose="00000400000000000000" pitchFamily="2" charset="-78"/>
              </a:rPr>
              <a:t>میتواند چالشهای واضحی داشته باشد.</a:t>
            </a:r>
            <a:endParaRPr lang="en-US" altLang="en-US" sz="2400" dirty="0">
              <a:solidFill>
                <a:srgbClr val="1F1F1F"/>
              </a:solidFill>
              <a:latin typeface="Arial" panose="020B0604020202020204" pitchFamily="34" charset="0"/>
              <a:cs typeface="B Nazanin" panose="00000400000000000000" pitchFamily="2" charset="-78"/>
            </a:endParaRPr>
          </a:p>
          <a:p>
            <a:pPr lvl="1" indent="-342900" algn="r" rtl="1">
              <a:buSzPts val="1000"/>
              <a:buFont typeface="Symbol" panose="05050102010706020507" pitchFamily="18" charset="2"/>
              <a:buChar char=""/>
              <a:tabLst>
                <a:tab pos="457200" algn="l"/>
              </a:tabLst>
            </a:pPr>
            <a:r>
              <a:rPr lang="ar-SA" sz="2400" dirty="0">
                <a:solidFill>
                  <a:srgbClr val="1F1F1F"/>
                </a:solidFill>
                <a:latin typeface="Arial" panose="020B0604020202020204" pitchFamily="34" charset="0"/>
                <a:cs typeface="B Nazanin" panose="00000400000000000000" pitchFamily="2" charset="-78"/>
              </a:rPr>
              <a:t>سیستم‌های </a:t>
            </a:r>
            <a:r>
              <a:rPr lang="fa-IR" sz="2400" dirty="0">
                <a:solidFill>
                  <a:srgbClr val="1F1F1F"/>
                </a:solidFill>
                <a:latin typeface="Arial" panose="020B0604020202020204" pitchFamily="34" charset="0"/>
                <a:cs typeface="B Nazanin" panose="00000400000000000000" pitchFamily="2" charset="-78"/>
              </a:rPr>
              <a:t>بلادرنگ</a:t>
            </a:r>
            <a:r>
              <a:rPr lang="ar-SA" sz="2400" dirty="0">
                <a:solidFill>
                  <a:srgbClr val="1F1F1F"/>
                </a:solidFill>
                <a:latin typeface="Arial" panose="020B0604020202020204" pitchFamily="34" charset="0"/>
                <a:cs typeface="B Nazanin" panose="00000400000000000000" pitchFamily="2" charset="-78"/>
              </a:rPr>
              <a:t> نرم</a:t>
            </a:r>
            <a:r>
              <a:rPr lang="en-US" sz="2400" dirty="0">
                <a:solidFill>
                  <a:srgbClr val="1F1F1F"/>
                </a:solidFill>
                <a:latin typeface="Arial" panose="020B0604020202020204" pitchFamily="34" charset="0"/>
                <a:cs typeface="B Nazanin" panose="00000400000000000000" pitchFamily="2" charset="-78"/>
              </a:rPr>
              <a:t> (Soft real-time systems): </a:t>
            </a:r>
            <a:r>
              <a:rPr lang="ar-SA" sz="2400" dirty="0">
                <a:solidFill>
                  <a:srgbClr val="1F1F1F"/>
                </a:solidFill>
                <a:latin typeface="Arial" panose="020B0604020202020204" pitchFamily="34" charset="0"/>
                <a:cs typeface="B Nazanin" panose="00000400000000000000" pitchFamily="2" charset="-78"/>
              </a:rPr>
              <a:t>وظایف حیاتی </a:t>
            </a:r>
            <a:r>
              <a:rPr lang="fa-IR" sz="2400" dirty="0">
                <a:solidFill>
                  <a:srgbClr val="1F1F1F"/>
                </a:solidFill>
                <a:latin typeface="Arial" panose="020B0604020202020204" pitchFamily="34" charset="0"/>
                <a:cs typeface="B Nazanin" panose="00000400000000000000" pitchFamily="2" charset="-78"/>
              </a:rPr>
              <a:t>بلادرنگ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دارای بالاترین اولویت هستند، اما هیچ تضمینی برای زمان‌بندی آن‌ها وجود ندارد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سیستم‌های </a:t>
            </a:r>
            <a:r>
              <a:rPr lang="fa-IR"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بلادرنگ </a:t>
            </a: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سخت</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(Hard real-time systems):</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وظیفه باید تا مهلت تعیین‌شده‌ی خود سرویس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AC8CABCD-F408-4385-AC6D-CB5E8038C31B}"/>
              </a:ext>
            </a:extLst>
          </p:cNvPr>
          <p:cNvSpPr>
            <a:spLocks noGrp="1" noChangeArrowheads="1"/>
          </p:cNvSpPr>
          <p:nvPr>
            <p:ph type="title"/>
          </p:nvPr>
        </p:nvSpPr>
        <p:spPr>
          <a:xfrm>
            <a:off x="457200" y="223450"/>
            <a:ext cx="8229600" cy="576262"/>
          </a:xfrm>
        </p:spPr>
        <p:txBody>
          <a:bodyPr/>
          <a:lstStyle/>
          <a:p>
            <a:pPr eaLnBrk="1" hangingPunct="1"/>
            <a:r>
              <a:rPr lang="fa-IR" altLang="en-US" sz="3200" dirty="0">
                <a:cs typeface="B Nazanin" panose="00000400000000000000" pitchFamily="2" charset="-78"/>
              </a:rPr>
              <a:t>مفاهیم اولیه</a:t>
            </a:r>
            <a:endParaRPr lang="en-US" altLang="en-US" dirty="0"/>
          </a:p>
        </p:txBody>
      </p:sp>
      <p:sp>
        <p:nvSpPr>
          <p:cNvPr id="11266" name="Rectangle 3">
            <a:extLst>
              <a:ext uri="{FF2B5EF4-FFF2-40B4-BE49-F238E27FC236}">
                <a16:creationId xmlns:a16="http://schemas.microsoft.com/office/drawing/2014/main" id="{B2D356C4-1B27-4D4C-8A80-D241E2CD7B36}"/>
              </a:ext>
            </a:extLst>
          </p:cNvPr>
          <p:cNvSpPr>
            <a:spLocks noGrp="1" noChangeArrowheads="1"/>
          </p:cNvSpPr>
          <p:nvPr>
            <p:ph type="body" idx="1"/>
          </p:nvPr>
        </p:nvSpPr>
        <p:spPr>
          <a:xfrm>
            <a:off x="3150524" y="1028701"/>
            <a:ext cx="5810596" cy="5267324"/>
          </a:xfrm>
        </p:spPr>
        <p:txBody>
          <a:bodyPr/>
          <a:lstStyle/>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حداکثر استفاده ممکن از</a:t>
            </a:r>
            <a:r>
              <a:rPr lang="en-US"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 </a:t>
            </a:r>
            <a:r>
              <a:rPr lang="ar-SA"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با چندبرنامگی</a:t>
            </a:r>
            <a:r>
              <a:rPr lang="en-US"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(Multiprogramming) </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معنی</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حداکثر استفاده از</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با استفاده از تکنیک چندبرنامگی (اجرای همزمان چند برنامه در حافظه) و تأثیر آن بر کارایی سیستم توضیح داده خواهد شد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endParaRPr lang="fa-IR"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چرخه‌ی وقفه</a:t>
            </a:r>
            <a:r>
              <a:rPr lang="en-US"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CPU-I/O:</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مفهوم چرخه‌ی وقفه</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CPU-I/O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که ماهیت اجرای فرایندها را به صورت تناوب بین محاسبات</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 انتظار برای</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I/O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نشان می‌دهد، تشریح خواهد شد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fa-IR"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دنباله‌ی وقفه‌های</a:t>
            </a:r>
            <a:r>
              <a:rPr lang="en-US"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 </a:t>
            </a:r>
            <a:r>
              <a:rPr lang="ar-SA"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a:t>
            </a:r>
            <a:r>
              <a:rPr lang="en-US"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I/O</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اهمیت توزیع دنباله‌ی وقفه‌های</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پردازنده</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ورودی/خروجی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مدت زمان صرف شده برای محاسبات و انتظار برای</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ورودی/خروجی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 انتخاب الگوریتم زمان‌بندی مناسب مورد بحث قرار خواهد گرفت</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267" name="Picture 1">
            <a:extLst>
              <a:ext uri="{FF2B5EF4-FFF2-40B4-BE49-F238E27FC236}">
                <a16:creationId xmlns:a16="http://schemas.microsoft.com/office/drawing/2014/main" id="{42D4194B-20FB-49DE-95E2-D3F1F7D61B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322388"/>
            <a:ext cx="260350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id="{57846D64-B929-4C0F-B0F2-2317AECF5035}"/>
              </a:ext>
            </a:extLst>
          </p:cNvPr>
          <p:cNvSpPr>
            <a:spLocks noGrp="1"/>
          </p:cNvSpPr>
          <p:nvPr>
            <p:ph type="title"/>
          </p:nvPr>
        </p:nvSpPr>
        <p:spPr>
          <a:xfrm>
            <a:off x="457200" y="114477"/>
            <a:ext cx="8229600" cy="576262"/>
          </a:xfrm>
        </p:spPr>
        <p:txBody>
          <a:bodyPr/>
          <a:lstStyle/>
          <a:p>
            <a:r>
              <a:rPr lang="en-US" altLang="en-US" dirty="0"/>
              <a:t>Windows Scheduling</a:t>
            </a:r>
          </a:p>
        </p:txBody>
      </p:sp>
      <p:sp>
        <p:nvSpPr>
          <p:cNvPr id="118786" name="Content Placeholder 2">
            <a:extLst>
              <a:ext uri="{FF2B5EF4-FFF2-40B4-BE49-F238E27FC236}">
                <a16:creationId xmlns:a16="http://schemas.microsoft.com/office/drawing/2014/main" id="{0F277E99-A9C4-42A6-8C98-C4958ADB5423}"/>
              </a:ext>
            </a:extLst>
          </p:cNvPr>
          <p:cNvSpPr>
            <a:spLocks noGrp="1"/>
          </p:cNvSpPr>
          <p:nvPr>
            <p:ph idx="1"/>
          </p:nvPr>
        </p:nvSpPr>
        <p:spPr>
          <a:xfrm>
            <a:off x="238125" y="876300"/>
            <a:ext cx="8448676" cy="5200650"/>
          </a:xfrm>
        </p:spPr>
        <p:txBody>
          <a:bodyPr/>
          <a:lstStyle/>
          <a:p>
            <a:pPr marL="0" marR="0" algn="r" rtl="1">
              <a:lnSpc>
                <a:spcPct val="107000"/>
              </a:lnSpc>
              <a:spcBef>
                <a:spcPts val="0"/>
              </a:spcBef>
              <a:spcAft>
                <a:spcPts val="800"/>
              </a:spcAft>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هسته‌ی ویندوز از زمان‌بندی </a:t>
            </a:r>
            <a:r>
              <a:rPr lang="fa-IR"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غیرانحصاری</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مبتنی بر اولویت استفاده می‌کند</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رشته‌ی دارای بالاترین اولویت، در مرحله‌ی بعد اجرا می‌شود</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توزیع‌کننده</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(Dispatcher)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همان زمان‌بند است</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رشته تا زمانی که</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fa-IR"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۱.</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بلاک شود،</a:t>
            </a:r>
            <a:endParaRPr lang="en-US" sz="22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fa-IR"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۲.</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از تکه‌ی زمانی خود استفاده کند، یا</a:t>
            </a:r>
            <a:endParaRPr lang="en-US" sz="22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fa-IR"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۳.</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توسط یک رشته‌ی با اولویت بالاتر پیش‌گرفته شود، اجرا می‌شود</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رشته‌های </a:t>
            </a:r>
            <a:r>
              <a:rPr lang="fa-IR"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بلادرگ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می‌توانند رشته‌های </a:t>
            </a:r>
            <a:r>
              <a:rPr lang="fa-IR"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غیر بلادرنگ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را </a:t>
            </a:r>
            <a:r>
              <a:rPr lang="fa-IR" sz="2200" dirty="0">
                <a:solidFill>
                  <a:srgbClr val="1F1F1F"/>
                </a:solidFill>
                <a:latin typeface="Arial" panose="020B0604020202020204" pitchFamily="34" charset="0"/>
                <a:ea typeface="Times New Roman" panose="02020603050405020304" pitchFamily="18" charset="0"/>
                <a:cs typeface="B Nazanin" panose="00000400000000000000" pitchFamily="2" charset="-78"/>
              </a:rPr>
              <a:t>قبضه کرده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 متوقف کنند</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fa-IR" sz="2200" dirty="0">
                <a:solidFill>
                  <a:srgbClr val="1F1F1F"/>
                </a:solidFill>
                <a:latin typeface="Arial" panose="020B0604020202020204" pitchFamily="34" charset="0"/>
                <a:ea typeface="Times New Roman" panose="02020603050405020304" pitchFamily="18" charset="0"/>
                <a:cs typeface="B Nazanin" panose="00000400000000000000" pitchFamily="2" charset="-78"/>
              </a:rPr>
              <a:t>زمان‌بندی صف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اولویت در ویندوز دارای </a:t>
            </a:r>
            <a:r>
              <a:rPr lang="fa-IR" sz="22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۳۲</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2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سطح</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است</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کلاس متغیر </a:t>
            </a:r>
            <a:r>
              <a:rPr lang="fa-IR"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۱</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تا </a:t>
            </a:r>
            <a:r>
              <a:rPr lang="fa-IR"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۱۵</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را در بر می‌گیرد</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کلاس </a:t>
            </a:r>
            <a:r>
              <a:rPr lang="fa-IR"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بلادرنگ ۱۶</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تا </a:t>
            </a:r>
            <a:r>
              <a:rPr lang="fa-IR"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۳۱</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را در بر می‌گیرد</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2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اولویت صفر متعلق به رشته‌ی مدیریت حافظه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است</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برای هر </a:t>
            </a:r>
            <a:r>
              <a:rPr lang="ar-SA" sz="22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اولویت یک صف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وجود دارد</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اگر هیچ رشته‌ی قابل اجرایی وجود نداشته باشد، یک رشته‌ی بیکار اجرا می‌شود</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44182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E3E49DFF-D595-4F44-93F4-CD017991939A}"/>
              </a:ext>
            </a:extLst>
          </p:cNvPr>
          <p:cNvSpPr>
            <a:spLocks noGrp="1" noChangeArrowheads="1"/>
          </p:cNvSpPr>
          <p:nvPr>
            <p:ph type="title"/>
          </p:nvPr>
        </p:nvSpPr>
        <p:spPr>
          <a:xfrm>
            <a:off x="1069975" y="97526"/>
            <a:ext cx="7616825" cy="576262"/>
          </a:xfrm>
        </p:spPr>
        <p:txBody>
          <a:bodyPr/>
          <a:lstStyle/>
          <a:p>
            <a:pPr eaLnBrk="1" hangingPunct="1"/>
            <a:r>
              <a:rPr lang="en-US" altLang="en-US" dirty="0"/>
              <a:t>Algorithm Evaluation</a:t>
            </a:r>
          </a:p>
        </p:txBody>
      </p:sp>
      <p:sp>
        <p:nvSpPr>
          <p:cNvPr id="130050" name="Rectangle 3">
            <a:extLst>
              <a:ext uri="{FF2B5EF4-FFF2-40B4-BE49-F238E27FC236}">
                <a16:creationId xmlns:a16="http://schemas.microsoft.com/office/drawing/2014/main" id="{91026CB7-CF57-408F-913C-6C7B82EF621E}"/>
              </a:ext>
            </a:extLst>
          </p:cNvPr>
          <p:cNvSpPr>
            <a:spLocks noGrp="1" noChangeArrowheads="1"/>
          </p:cNvSpPr>
          <p:nvPr>
            <p:ph type="body" idx="1"/>
          </p:nvPr>
        </p:nvSpPr>
        <p:spPr>
          <a:xfrm>
            <a:off x="825271" y="965201"/>
            <a:ext cx="7785329" cy="4622799"/>
          </a:xfrm>
        </p:spPr>
        <p:txBody>
          <a:bodyPr/>
          <a:lstStyle/>
          <a:p>
            <a:pPr marL="0" marR="0" algn="r" rtl="1">
              <a:lnSpc>
                <a:spcPct val="107000"/>
              </a:lnSpc>
              <a:spcBef>
                <a:spcPts val="200"/>
              </a:spcBef>
              <a:spcAft>
                <a:spcPts val="0"/>
              </a:spcAf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چگونه الگوریتم زمان‌بندی</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 </a:t>
            </a: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را برای یک سیستم عامل انتخاب کنیم؟</a:t>
            </a:r>
            <a:endParaRPr lang="en-US" sz="2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r" rtl="1"/>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معیارها را تعیین کنید، سپس الگوریتم‌ها را ارزیابی کنید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0" marR="0" algn="r" rtl="1">
              <a:lnSpc>
                <a:spcPct val="107000"/>
              </a:lnSpc>
              <a:spcBef>
                <a:spcPts val="200"/>
              </a:spcBef>
              <a:spcAft>
                <a:spcPts val="0"/>
              </a:spcAf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مدل‌سازی قطعی</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(Deterministic modeling)</a:t>
            </a:r>
            <a:endParaRPr lang="en-US" sz="2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نوعی ارزیابی تحلیلی است</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یک حجم کاری از پیش تعیین‌شده‌ی خاص را در نظر می‌گیرد و عملکرد هر الگوریتم را برای آن حجم کاری تعریف می‌کند</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فرض کنید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۵</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فرایند در زمان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۰</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وارد می‌شوند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p:txBody>
      </p:sp>
      <p:pic>
        <p:nvPicPr>
          <p:cNvPr id="130051" name="Picture 1" descr="Screen Shot 2012-12-17 at 9.44.14 PM.png">
            <a:extLst>
              <a:ext uri="{FF2B5EF4-FFF2-40B4-BE49-F238E27FC236}">
                <a16:creationId xmlns:a16="http://schemas.microsoft.com/office/drawing/2014/main" id="{1186B308-DDF2-452D-A47E-6EF7019C0B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763" y="4736148"/>
            <a:ext cx="1897062"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062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a:extLst>
              <a:ext uri="{FF2B5EF4-FFF2-40B4-BE49-F238E27FC236}">
                <a16:creationId xmlns:a16="http://schemas.microsoft.com/office/drawing/2014/main" id="{0C6E6845-850D-4810-9EA5-1EB2B3843012}"/>
              </a:ext>
            </a:extLst>
          </p:cNvPr>
          <p:cNvSpPr>
            <a:spLocks noGrp="1" noChangeArrowheads="1"/>
          </p:cNvSpPr>
          <p:nvPr>
            <p:ph type="title"/>
          </p:nvPr>
        </p:nvSpPr>
        <p:spPr>
          <a:xfrm>
            <a:off x="1069975" y="89747"/>
            <a:ext cx="7616825" cy="576262"/>
          </a:xfrm>
        </p:spPr>
        <p:txBody>
          <a:bodyPr/>
          <a:lstStyle/>
          <a:p>
            <a:pPr eaLnBrk="1" hangingPunct="1"/>
            <a:r>
              <a:rPr lang="en-US" altLang="en-US" dirty="0"/>
              <a:t>Deterministic Evaluation</a:t>
            </a:r>
          </a:p>
        </p:txBody>
      </p:sp>
      <p:sp>
        <p:nvSpPr>
          <p:cNvPr id="101378" name="Rectangle 3">
            <a:extLst>
              <a:ext uri="{FF2B5EF4-FFF2-40B4-BE49-F238E27FC236}">
                <a16:creationId xmlns:a16="http://schemas.microsoft.com/office/drawing/2014/main" id="{42D64333-B7E5-4612-A296-895B3529B10E}"/>
              </a:ext>
            </a:extLst>
          </p:cNvPr>
          <p:cNvSpPr>
            <a:spLocks noGrp="1" noChangeArrowheads="1"/>
          </p:cNvSpPr>
          <p:nvPr>
            <p:ph type="body" idx="1"/>
          </p:nvPr>
        </p:nvSpPr>
        <p:spPr>
          <a:xfrm>
            <a:off x="827089" y="1097280"/>
            <a:ext cx="7087552" cy="4683760"/>
          </a:xfrm>
        </p:spPr>
        <p:txBody>
          <a:bodyPr/>
          <a:lstStyle/>
          <a:p>
            <a:pPr marL="342900" marR="0" lvl="0" indent="-342900" algn="r" rtl="1">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برای هر الگوریتم، حداقل میانگین زمان انتظار را محاسبه کنید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این روش ساده و سریع است، اما به اعداد دقیق برای ورودی نیاز دارد و فقط برای آن ورودی‌ها قابل اعمال است</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Times New Roman" panose="02020603050405020304" pitchFamily="18" charset="0"/>
              <a:ea typeface="Times New Roman" panose="02020603050405020304" pitchFamily="18" charset="0"/>
            </a:endParaRPr>
          </a:p>
          <a:p>
            <a:pPr marL="741363" lvl="1" indent="-284163"/>
            <a:r>
              <a:rPr lang="en-US" altLang="en-US" dirty="0"/>
              <a:t>FCS is 28ms:</a:t>
            </a:r>
          </a:p>
          <a:p>
            <a:pPr marL="341313" indent="-341313"/>
            <a:endParaRPr lang="en-US" altLang="en-US" dirty="0"/>
          </a:p>
          <a:p>
            <a:pPr marL="341313" indent="-341313">
              <a:buFont typeface="Monotype Sorts" pitchFamily="-84" charset="2"/>
              <a:buNone/>
            </a:pPr>
            <a:endParaRPr lang="en-US" altLang="en-US" dirty="0"/>
          </a:p>
          <a:p>
            <a:pPr marL="741363" lvl="1" indent="-284163"/>
            <a:r>
              <a:rPr lang="en-US" altLang="en-US" dirty="0"/>
              <a:t>Non-preemptive SFJ is 13ms:</a:t>
            </a:r>
          </a:p>
          <a:p>
            <a:pPr marL="341313" indent="-341313"/>
            <a:endParaRPr lang="en-US" altLang="en-US" dirty="0"/>
          </a:p>
          <a:p>
            <a:pPr marL="341313" indent="-341313">
              <a:buFont typeface="Monotype Sorts" pitchFamily="-84" charset="2"/>
              <a:buNone/>
            </a:pPr>
            <a:endParaRPr lang="en-US" altLang="en-US" dirty="0"/>
          </a:p>
          <a:p>
            <a:pPr marL="741363" lvl="1" indent="-284163"/>
            <a:r>
              <a:rPr lang="en-US" altLang="en-US" dirty="0"/>
              <a:t>RR is 23ms:</a:t>
            </a:r>
          </a:p>
          <a:p>
            <a:pPr marL="341313" indent="-341313">
              <a:buFont typeface="Monotype Sorts" pitchFamily="-84" charset="2"/>
              <a:buNone/>
            </a:pPr>
            <a:endParaRPr lang="en-US" altLang="en-US" dirty="0"/>
          </a:p>
        </p:txBody>
      </p:sp>
      <p:pic>
        <p:nvPicPr>
          <p:cNvPr id="132099" name="Picture 2" descr="Screen Shot 2012-12-17 at 9.47.12 PM.png">
            <a:extLst>
              <a:ext uri="{FF2B5EF4-FFF2-40B4-BE49-F238E27FC236}">
                <a16:creationId xmlns:a16="http://schemas.microsoft.com/office/drawing/2014/main" id="{72B613C9-9DEE-4CD7-ABD1-8B5F8F52BB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3089" y="2432684"/>
            <a:ext cx="4389086" cy="81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0" name="Picture 3" descr="Screen Shot 2012-12-17 at 9.47.18 PM.png">
            <a:extLst>
              <a:ext uri="{FF2B5EF4-FFF2-40B4-BE49-F238E27FC236}">
                <a16:creationId xmlns:a16="http://schemas.microsoft.com/office/drawing/2014/main" id="{F75A4BF0-7381-4B89-90CE-E8DC92F8F2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93888" y="3596641"/>
            <a:ext cx="4529137" cy="7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4" descr="Screen Shot 2012-12-17 at 9.47.24 PM.png">
            <a:extLst>
              <a:ext uri="{FF2B5EF4-FFF2-40B4-BE49-F238E27FC236}">
                <a16:creationId xmlns:a16="http://schemas.microsoft.com/office/drawing/2014/main" id="{00B7072B-4655-4652-80B5-B7ADAFC32C8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98650" y="4770120"/>
            <a:ext cx="4445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8092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a:extLst>
              <a:ext uri="{FF2B5EF4-FFF2-40B4-BE49-F238E27FC236}">
                <a16:creationId xmlns:a16="http://schemas.microsoft.com/office/drawing/2014/main" id="{4D59D635-40DB-4181-BA9E-36E3809C0F54}"/>
              </a:ext>
            </a:extLst>
          </p:cNvPr>
          <p:cNvSpPr>
            <a:spLocks noGrp="1"/>
          </p:cNvSpPr>
          <p:nvPr>
            <p:ph type="title"/>
          </p:nvPr>
        </p:nvSpPr>
        <p:spPr>
          <a:xfrm>
            <a:off x="457200" y="144071"/>
            <a:ext cx="8229600" cy="576262"/>
          </a:xfrm>
        </p:spPr>
        <p:txBody>
          <a:bodyPr/>
          <a:lstStyle/>
          <a:p>
            <a:r>
              <a:rPr lang="en-US" altLang="en-US" dirty="0"/>
              <a:t>Queueing Models</a:t>
            </a:r>
          </a:p>
        </p:txBody>
      </p:sp>
      <p:sp>
        <p:nvSpPr>
          <p:cNvPr id="134146" name="Content Placeholder 2">
            <a:extLst>
              <a:ext uri="{FF2B5EF4-FFF2-40B4-BE49-F238E27FC236}">
                <a16:creationId xmlns:a16="http://schemas.microsoft.com/office/drawing/2014/main" id="{51085166-B3B1-42A3-B00E-DD980BA90BA0}"/>
              </a:ext>
            </a:extLst>
          </p:cNvPr>
          <p:cNvSpPr>
            <a:spLocks noGrp="1"/>
          </p:cNvSpPr>
          <p:nvPr>
            <p:ph idx="1"/>
          </p:nvPr>
        </p:nvSpPr>
        <p:spPr>
          <a:xfrm>
            <a:off x="833402" y="1050609"/>
            <a:ext cx="8062948" cy="4517072"/>
          </a:xfrm>
        </p:spPr>
        <p:txBody>
          <a:bodyPr/>
          <a:lstStyle/>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این مدل‌ها ورود فرایندها و همچنین وقفه‌های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I/O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را به صورت احتمالی توصیف می‌کنند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توزیع‌های (احتمالی) رایج</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طور معمول از توزیع نمایی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(exponential)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استفاده می‌شود که با میانگین آن توصیف می‌شود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محاسبه‌ی معیارهای عملکرد</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این مدل‌ها امکان محاسبه‌ی میانگین توان عملیاتی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(throughput)</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میزان استفاده</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(utilization)</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زمان انتظار و غیره را فراهم می‌کنند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فرض کنید سیستم کامپیوتری به عنوان شبکه‌ای از سرورها در نظر گرفته شود که هر کدام دارای صف</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(queue)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از فرایندهای در حال انتظار هستند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با دانستن نرخ ورود</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(arrival rate) </a:t>
            </a: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 نرخ سرویس‌دهی</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(service rate):</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می‌توان میزان استفاده، میانگین طول صف، میانگین زمان انتظار و غیره را محاسبه کرد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8377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a:extLst>
              <a:ext uri="{FF2B5EF4-FFF2-40B4-BE49-F238E27FC236}">
                <a16:creationId xmlns:a16="http://schemas.microsoft.com/office/drawing/2014/main" id="{88836614-251E-456A-8F63-CF63948BE84F}"/>
              </a:ext>
            </a:extLst>
          </p:cNvPr>
          <p:cNvSpPr>
            <a:spLocks noGrp="1"/>
          </p:cNvSpPr>
          <p:nvPr>
            <p:ph type="title"/>
          </p:nvPr>
        </p:nvSpPr>
        <p:spPr>
          <a:xfrm>
            <a:off x="457200" y="113591"/>
            <a:ext cx="8229600" cy="576262"/>
          </a:xfrm>
        </p:spPr>
        <p:txBody>
          <a:bodyPr/>
          <a:lstStyle/>
          <a:p>
            <a:r>
              <a:rPr lang="en-US" altLang="en-US" dirty="0"/>
              <a:t>Little</a:t>
            </a:r>
            <a:r>
              <a:rPr lang="ja-JP" altLang="en-US" dirty="0"/>
              <a:t>’</a:t>
            </a:r>
            <a:r>
              <a:rPr lang="en-US" altLang="ja-JP" dirty="0"/>
              <a:t>s Formula</a:t>
            </a:r>
            <a:endParaRPr lang="en-US" altLang="en-US" dirty="0"/>
          </a:p>
        </p:txBody>
      </p:sp>
      <p:sp>
        <p:nvSpPr>
          <p:cNvPr id="135170" name="Content Placeholder 2">
            <a:extLst>
              <a:ext uri="{FF2B5EF4-FFF2-40B4-BE49-F238E27FC236}">
                <a16:creationId xmlns:a16="http://schemas.microsoft.com/office/drawing/2014/main" id="{0FB86F5A-AC04-4507-85EB-409F60BB9661}"/>
              </a:ext>
            </a:extLst>
          </p:cNvPr>
          <p:cNvSpPr>
            <a:spLocks noGrp="1"/>
          </p:cNvSpPr>
          <p:nvPr>
            <p:ph idx="1"/>
          </p:nvPr>
        </p:nvSpPr>
        <p:spPr>
          <a:xfrm>
            <a:off x="858026" y="1016001"/>
            <a:ext cx="7137894" cy="4551680"/>
          </a:xfrm>
        </p:spPr>
        <p:txBody>
          <a:bodyPr/>
          <a:lstStyle/>
          <a:p>
            <a:pPr algn="r" rtl="1"/>
            <a:r>
              <a:rPr lang="en-US" altLang="en-US" sz="2400" b="1" i="1" dirty="0">
                <a:cs typeface="B Nazanin" panose="00000400000000000000" pitchFamily="2" charset="-78"/>
              </a:rPr>
              <a:t>n</a:t>
            </a:r>
            <a:r>
              <a:rPr lang="en-US" altLang="en-US" sz="2400" dirty="0">
                <a:cs typeface="B Nazanin" panose="00000400000000000000" pitchFamily="2" charset="-78"/>
              </a:rPr>
              <a:t> </a:t>
            </a:r>
            <a:r>
              <a:rPr lang="fa-IR" altLang="en-US" sz="2400" dirty="0">
                <a:cs typeface="B Nazanin" panose="00000400000000000000" pitchFamily="2" charset="-78"/>
              </a:rPr>
              <a:t>= میانگین طول صف</a:t>
            </a:r>
            <a:endParaRPr lang="en-US" altLang="en-US" sz="2400" dirty="0">
              <a:cs typeface="B Nazanin" panose="00000400000000000000" pitchFamily="2" charset="-78"/>
            </a:endParaRPr>
          </a:p>
          <a:p>
            <a:pPr algn="r" rtl="1"/>
            <a:r>
              <a:rPr lang="en-US" altLang="en-US" sz="2400" b="1" i="1" dirty="0">
                <a:cs typeface="B Nazanin" panose="00000400000000000000" pitchFamily="2" charset="-78"/>
              </a:rPr>
              <a:t>W</a:t>
            </a:r>
            <a:r>
              <a:rPr lang="en-US" altLang="en-US" sz="2400" dirty="0">
                <a:cs typeface="B Nazanin" panose="00000400000000000000" pitchFamily="2" charset="-78"/>
              </a:rPr>
              <a:t> </a:t>
            </a:r>
            <a:r>
              <a:rPr lang="fa-IR" altLang="en-US" sz="2400" dirty="0">
                <a:cs typeface="B Nazanin" panose="00000400000000000000" pitchFamily="2" charset="-78"/>
              </a:rPr>
              <a:t>=میانگین زمان انتظار در صف </a:t>
            </a:r>
            <a:endParaRPr lang="en-US" altLang="en-US" sz="2400" dirty="0">
              <a:cs typeface="B Nazanin" panose="00000400000000000000" pitchFamily="2" charset="-78"/>
            </a:endParaRPr>
          </a:p>
          <a:p>
            <a:pPr algn="r" rtl="1"/>
            <a:r>
              <a:rPr lang="en-US" altLang="en-US" sz="2400" b="1" i="1" dirty="0">
                <a:cs typeface="B Nazanin" panose="00000400000000000000" pitchFamily="2" charset="-78"/>
              </a:rPr>
              <a:t>λ</a:t>
            </a:r>
            <a:r>
              <a:rPr lang="en-US" altLang="en-US" sz="2400" dirty="0">
                <a:cs typeface="B Nazanin" panose="00000400000000000000" pitchFamily="2" charset="-78"/>
              </a:rPr>
              <a:t> </a:t>
            </a:r>
            <a:r>
              <a:rPr lang="fa-IR" altLang="en-US" sz="2400" dirty="0">
                <a:cs typeface="B Nazanin" panose="00000400000000000000" pitchFamily="2" charset="-78"/>
              </a:rPr>
              <a:t>= میانگین نرخ ورود به صف </a:t>
            </a:r>
            <a:endParaRPr lang="en-US" altLang="en-US" sz="2400" dirty="0">
              <a:cs typeface="B Nazanin" panose="00000400000000000000" pitchFamily="2" charset="-78"/>
            </a:endParaRPr>
          </a:p>
          <a:p>
            <a:pPr algn="r" rtl="1"/>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قانون لیتل:</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 حالت پایدار</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(steady state)</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تعداد فرایندهایی که صف را ترک می‌کنند باید برابر با تعداد فرایندهای ورودی باشد، بنابراین</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algn="r" rtl="1"/>
            <a:r>
              <a:rPr lang="en-US" altLang="ja-JP" sz="2400" dirty="0">
                <a:cs typeface="B Nazanin" panose="00000400000000000000" pitchFamily="2" charset="-78"/>
              </a:rPr>
              <a:t>      </a:t>
            </a:r>
            <a:r>
              <a:rPr lang="en-US" altLang="ja-JP" sz="2400" i="1" dirty="0">
                <a:cs typeface="B Nazanin" panose="00000400000000000000" pitchFamily="2" charset="-78"/>
              </a:rPr>
              <a:t>n </a:t>
            </a:r>
            <a:r>
              <a:rPr lang="en-US" altLang="ja-JP" sz="2400" dirty="0">
                <a:cs typeface="B Nazanin" panose="00000400000000000000" pitchFamily="2" charset="-78"/>
              </a:rPr>
              <a:t>= </a:t>
            </a:r>
            <a:r>
              <a:rPr lang="en-US" altLang="ja-JP" sz="2400" i="1" dirty="0">
                <a:cs typeface="B Nazanin" panose="00000400000000000000" pitchFamily="2" charset="-78"/>
              </a:rPr>
              <a:t>λ </a:t>
            </a:r>
            <a:r>
              <a:rPr lang="en-US" altLang="ja-JP" sz="2400" dirty="0">
                <a:cs typeface="B Nazanin" panose="00000400000000000000" pitchFamily="2" charset="-78"/>
              </a:rPr>
              <a:t>x</a:t>
            </a:r>
            <a:r>
              <a:rPr lang="en-US" altLang="ja-JP" sz="2400" i="1" dirty="0">
                <a:cs typeface="B Nazanin" panose="00000400000000000000" pitchFamily="2" charset="-78"/>
              </a:rPr>
              <a:t> W</a:t>
            </a:r>
          </a:p>
          <a:p>
            <a:pPr marL="342900" marR="0" lvl="0" indent="-342900" algn="r" rtl="1">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این رابطه برای هر الگوریتم زمان‌بندی و توزیع ورود معتبر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l" rtl="1">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برای مثال، اگر به طور میانگین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۷</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فرایند در ثانیه وارد شوند و به طور معمول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۱۴</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فرایند در صف باشند، در این صورت میانگین زمان انتظار برای هر فرایند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۲</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ثانیه خواهد بود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79204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51542-22E3-4381-A778-06E1C30E2C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726226-F3E9-4F35-AD73-B063B04D9214}"/>
              </a:ext>
            </a:extLst>
          </p:cNvPr>
          <p:cNvSpPr>
            <a:spLocks noGrp="1"/>
          </p:cNvSpPr>
          <p:nvPr>
            <p:ph idx="1"/>
          </p:nvPr>
        </p:nvSpPr>
        <p:spPr/>
        <p:txBody>
          <a:bodyPr/>
          <a:lstStyle/>
          <a:p>
            <a:pPr algn="r" rtl="1"/>
            <a:r>
              <a:rPr lang="fa-IR" sz="4400" dirty="0">
                <a:cs typeface="B Nazanin" panose="00000400000000000000" pitchFamily="2" charset="-78"/>
              </a:rPr>
              <a:t>پایان بخش اصلی فصل</a:t>
            </a:r>
            <a:endParaRPr lang="en-US" sz="4400" dirty="0">
              <a:cs typeface="B Nazanin" panose="00000400000000000000" pitchFamily="2" charset="-78"/>
            </a:endParaRPr>
          </a:p>
        </p:txBody>
      </p:sp>
    </p:spTree>
    <p:extLst>
      <p:ext uri="{BB962C8B-B14F-4D97-AF65-F5344CB8AC3E}">
        <p14:creationId xmlns:p14="http://schemas.microsoft.com/office/powerpoint/2010/main" val="30773083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5465B525-CEEC-49C9-B033-5A403A5B5548}"/>
              </a:ext>
            </a:extLst>
          </p:cNvPr>
          <p:cNvSpPr>
            <a:spLocks noGrp="1"/>
          </p:cNvSpPr>
          <p:nvPr>
            <p:ph type="title"/>
          </p:nvPr>
        </p:nvSpPr>
        <p:spPr>
          <a:xfrm>
            <a:off x="865188" y="120227"/>
            <a:ext cx="7821612" cy="576262"/>
          </a:xfrm>
        </p:spPr>
        <p:txBody>
          <a:bodyPr/>
          <a:lstStyle/>
          <a:p>
            <a:pPr eaLnBrk="1" hangingPunct="1"/>
            <a:r>
              <a:rPr lang="fa-IR" altLang="en-US" dirty="0">
                <a:cs typeface="B Nazanin" panose="00000400000000000000" pitchFamily="2" charset="-78"/>
              </a:rPr>
              <a:t>زمان بندی برخط پردازنده</a:t>
            </a:r>
            <a:endParaRPr lang="en-US" altLang="en-US" dirty="0"/>
          </a:p>
        </p:txBody>
      </p:sp>
      <p:sp>
        <p:nvSpPr>
          <p:cNvPr id="87042" name="Content Placeholder 2">
            <a:extLst>
              <a:ext uri="{FF2B5EF4-FFF2-40B4-BE49-F238E27FC236}">
                <a16:creationId xmlns:a16="http://schemas.microsoft.com/office/drawing/2014/main" id="{F36B9134-1F9A-43F2-AE53-CEC7281025B7}"/>
              </a:ext>
            </a:extLst>
          </p:cNvPr>
          <p:cNvSpPr>
            <a:spLocks noGrp="1"/>
          </p:cNvSpPr>
          <p:nvPr>
            <p:ph idx="1"/>
          </p:nvPr>
        </p:nvSpPr>
        <p:spPr>
          <a:xfrm>
            <a:off x="4333876" y="1136173"/>
            <a:ext cx="4540250" cy="5226527"/>
          </a:xfrm>
        </p:spPr>
        <p:txBody>
          <a:body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تأخیر رویداد</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(Event latency):</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مدت زمانی که از وقوع یک رویداد تا زمان سرویس آن می‌گذرد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دو نوع تأخیر بر عملکرد تأثیر می‌گذارد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تأخیر وقفه</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(Interrupt latency):</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 از رسیدن وقفه تا شروع روتینی که سرویس‌دهنده‌ی وقفه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تأخیر زمان‌بندی</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(Dispatch latency):</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 لازم برای اینکه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زمان‌بند</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فرایند جاری را از</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پردازنده</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خارج کند و به فرایند دیگری سوئیچ کند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7043" name="Picture 1">
            <a:extLst>
              <a:ext uri="{FF2B5EF4-FFF2-40B4-BE49-F238E27FC236}">
                <a16:creationId xmlns:a16="http://schemas.microsoft.com/office/drawing/2014/main" id="{A386168D-0ECB-4C78-B843-BF56135FA5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25" y="2235992"/>
            <a:ext cx="358140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C12693B-9857-4EAC-AD7A-3ECA25FDAD23}"/>
              </a:ext>
            </a:extLst>
          </p:cNvPr>
          <p:cNvSpPr txBox="1"/>
          <p:nvPr/>
        </p:nvSpPr>
        <p:spPr>
          <a:xfrm>
            <a:off x="287110" y="2051326"/>
            <a:ext cx="2122715" cy="369332"/>
          </a:xfrm>
          <a:prstGeom prst="rect">
            <a:avLst/>
          </a:prstGeom>
          <a:solidFill>
            <a:schemeClr val="bg1"/>
          </a:solidFill>
        </p:spPr>
        <p:txBody>
          <a:bodyPr wrap="square">
            <a:spAutoFit/>
          </a:bodyPr>
          <a:lstStyle/>
          <a:p>
            <a:pPr algn="r" rtl="1"/>
            <a:r>
              <a:rPr lang="fa-IR"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رویداد </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E</a:t>
            </a:r>
            <a:r>
              <a:rPr lang="fa-IR"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ابتدا رخ می‌دهد</a:t>
            </a:r>
            <a:endParaRPr lang="en-US" dirty="0"/>
          </a:p>
        </p:txBody>
      </p:sp>
      <p:sp>
        <p:nvSpPr>
          <p:cNvPr id="7" name="TextBox 6">
            <a:extLst>
              <a:ext uri="{FF2B5EF4-FFF2-40B4-BE49-F238E27FC236}">
                <a16:creationId xmlns:a16="http://schemas.microsoft.com/office/drawing/2014/main" id="{EF65F1EC-4E94-4EAC-A72F-8C08D12EEB70}"/>
              </a:ext>
            </a:extLst>
          </p:cNvPr>
          <p:cNvSpPr txBox="1"/>
          <p:nvPr/>
        </p:nvSpPr>
        <p:spPr>
          <a:xfrm>
            <a:off x="1430111" y="2605324"/>
            <a:ext cx="1247776" cy="369332"/>
          </a:xfrm>
          <a:prstGeom prst="rect">
            <a:avLst/>
          </a:prstGeom>
          <a:solidFill>
            <a:schemeClr val="bg1"/>
          </a:solidFill>
        </p:spPr>
        <p:txBody>
          <a:bodyPr wrap="square">
            <a:spAutoFit/>
          </a:bodyPr>
          <a:lstStyle/>
          <a:p>
            <a:pPr algn="r" rtl="1"/>
            <a:r>
              <a:rPr lang="fa-IR"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تاخیر رویداد</a:t>
            </a:r>
            <a:endParaRPr lang="en-US" dirty="0"/>
          </a:p>
        </p:txBody>
      </p:sp>
      <p:sp>
        <p:nvSpPr>
          <p:cNvPr id="8" name="TextBox 7">
            <a:extLst>
              <a:ext uri="{FF2B5EF4-FFF2-40B4-BE49-F238E27FC236}">
                <a16:creationId xmlns:a16="http://schemas.microsoft.com/office/drawing/2014/main" id="{3FD01B3B-B468-462D-A577-C71E85AFDD57}"/>
              </a:ext>
            </a:extLst>
          </p:cNvPr>
          <p:cNvSpPr txBox="1"/>
          <p:nvPr/>
        </p:nvSpPr>
        <p:spPr>
          <a:xfrm>
            <a:off x="914401" y="3613664"/>
            <a:ext cx="3352800" cy="369332"/>
          </a:xfrm>
          <a:prstGeom prst="rect">
            <a:avLst/>
          </a:prstGeom>
          <a:solidFill>
            <a:schemeClr val="bg1"/>
          </a:solidFill>
        </p:spPr>
        <p:txBody>
          <a:bodyPr wrap="square">
            <a:spAutoFit/>
          </a:bodyPr>
          <a:lstStyle/>
          <a:p>
            <a:pPr algn="r" rtl="1"/>
            <a:r>
              <a:rPr lang="fa-IR"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سیستم‌ بلادرنگ به رویداد </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E </a:t>
            </a:r>
            <a:r>
              <a:rPr lang="fa-IR"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پاسخ می‌دهد </a:t>
            </a:r>
            <a:endParaRPr lang="en-US" dirty="0"/>
          </a:p>
        </p:txBody>
      </p:sp>
      <p:sp>
        <p:nvSpPr>
          <p:cNvPr id="9" name="TextBox 8">
            <a:extLst>
              <a:ext uri="{FF2B5EF4-FFF2-40B4-BE49-F238E27FC236}">
                <a16:creationId xmlns:a16="http://schemas.microsoft.com/office/drawing/2014/main" id="{5FE22353-8B4D-4742-AA24-D7445CD06DD8}"/>
              </a:ext>
            </a:extLst>
          </p:cNvPr>
          <p:cNvSpPr txBox="1"/>
          <p:nvPr/>
        </p:nvSpPr>
        <p:spPr>
          <a:xfrm>
            <a:off x="881063" y="4435100"/>
            <a:ext cx="3352800" cy="369332"/>
          </a:xfrm>
          <a:prstGeom prst="rect">
            <a:avLst/>
          </a:prstGeom>
          <a:solidFill>
            <a:schemeClr val="bg1"/>
          </a:solidFill>
        </p:spPr>
        <p:txBody>
          <a:bodyPr wrap="square">
            <a:spAutoFit/>
          </a:bodyPr>
          <a:lstStyle/>
          <a:p>
            <a:pPr algn="ctr" rtl="1"/>
            <a:r>
              <a:rPr lang="fa-IR"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34CD1F8D-2BA1-4930-8ADE-493EC0B780E9}"/>
              </a:ext>
            </a:extLst>
          </p:cNvPr>
          <p:cNvSpPr>
            <a:spLocks noGrp="1"/>
          </p:cNvSpPr>
          <p:nvPr>
            <p:ph type="title"/>
          </p:nvPr>
        </p:nvSpPr>
        <p:spPr>
          <a:xfrm>
            <a:off x="412750" y="147991"/>
            <a:ext cx="8229600" cy="576262"/>
          </a:xfrm>
        </p:spPr>
        <p:txBody>
          <a:bodyPr/>
          <a:lstStyle/>
          <a:p>
            <a:r>
              <a:rPr lang="fa-IR" altLang="en-US" dirty="0">
                <a:cs typeface="B Nazanin" panose="00000400000000000000" pitchFamily="2" charset="-78"/>
              </a:rPr>
              <a:t>تاخیر وقعه</a:t>
            </a:r>
            <a:endParaRPr lang="en-US" altLang="en-US" dirty="0"/>
          </a:p>
        </p:txBody>
      </p:sp>
      <p:pic>
        <p:nvPicPr>
          <p:cNvPr id="89090" name="Picture 2">
            <a:extLst>
              <a:ext uri="{FF2B5EF4-FFF2-40B4-BE49-F238E27FC236}">
                <a16:creationId xmlns:a16="http://schemas.microsoft.com/office/drawing/2014/main" id="{09F5D776-FF63-4BAD-8786-299294C2A9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0188" y="1429068"/>
            <a:ext cx="3800475" cy="358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5" name="Picture 1">
            <a:extLst>
              <a:ext uri="{FF2B5EF4-FFF2-40B4-BE49-F238E27FC236}">
                <a16:creationId xmlns:a16="http://schemas.microsoft.com/office/drawing/2014/main" id="{3801CEAC-B75F-4F94-8E21-EDC032D4C0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27" y="2923972"/>
            <a:ext cx="4862512" cy="35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3" name="Title 1">
            <a:extLst>
              <a:ext uri="{FF2B5EF4-FFF2-40B4-BE49-F238E27FC236}">
                <a16:creationId xmlns:a16="http://schemas.microsoft.com/office/drawing/2014/main" id="{AF98D939-2EF6-4D46-8A76-119BAF4701CB}"/>
              </a:ext>
            </a:extLst>
          </p:cNvPr>
          <p:cNvSpPr>
            <a:spLocks noGrp="1"/>
          </p:cNvSpPr>
          <p:nvPr>
            <p:ph type="title"/>
          </p:nvPr>
        </p:nvSpPr>
        <p:spPr>
          <a:xfrm>
            <a:off x="806450" y="104987"/>
            <a:ext cx="7821613" cy="576263"/>
          </a:xfrm>
        </p:spPr>
        <p:txBody>
          <a:bodyPr/>
          <a:lstStyle/>
          <a:p>
            <a:pPr eaLnBrk="1" hangingPunct="1"/>
            <a:r>
              <a:rPr lang="fa-IR" altLang="en-US" dirty="0">
                <a:cs typeface="B Nazanin" panose="00000400000000000000" pitchFamily="2" charset="-78"/>
              </a:rPr>
              <a:t>تاخیر توزیع</a:t>
            </a:r>
            <a:endParaRPr lang="en-US" altLang="en-US" dirty="0"/>
          </a:p>
        </p:txBody>
      </p:sp>
      <p:sp>
        <p:nvSpPr>
          <p:cNvPr id="90114" name="Content Placeholder 2">
            <a:extLst>
              <a:ext uri="{FF2B5EF4-FFF2-40B4-BE49-F238E27FC236}">
                <a16:creationId xmlns:a16="http://schemas.microsoft.com/office/drawing/2014/main" id="{A58C332A-91EF-45CE-B06A-911A62BC7AF8}"/>
              </a:ext>
            </a:extLst>
          </p:cNvPr>
          <p:cNvSpPr>
            <a:spLocks noGrp="1"/>
          </p:cNvSpPr>
          <p:nvPr>
            <p:ph idx="1"/>
          </p:nvPr>
        </p:nvSpPr>
        <p:spPr>
          <a:xfrm>
            <a:off x="4844143" y="1030605"/>
            <a:ext cx="4087133" cy="4979670"/>
          </a:xfrm>
        </p:spPr>
        <p:txBody>
          <a:bodyPr/>
          <a:lstStyle/>
          <a:p>
            <a:pPr marL="0" marR="0" algn="r" rtl="1"/>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فاز </a:t>
            </a:r>
            <a:r>
              <a:rPr lang="fa-IR"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تضاد</a:t>
            </a: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در تأخیر زمان‌بندی</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(Conflict phase of dispatch latency):</a:t>
            </a:r>
            <a:r>
              <a:rPr lang="fa-IR"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دو جز دارد.</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fa-IR" sz="2400" dirty="0">
                <a:solidFill>
                  <a:srgbClr val="1F1F1F"/>
                </a:solidFill>
                <a:latin typeface="Arial" panose="020B0604020202020204" pitchFamily="34" charset="0"/>
                <a:ea typeface="Times New Roman" panose="02020603050405020304" pitchFamily="18" charset="0"/>
                <a:cs typeface="B Nazanin" panose="00000400000000000000" pitchFamily="2" charset="-78"/>
              </a:rPr>
              <a:t>قبضه</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کردن</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هر فرایندی که در حالت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هسته یا کرنل</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اجرا می‌شود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آزاد شدن منابع فرایندهای با اولویت پایی</a:t>
            </a:r>
            <a:r>
              <a:rPr lang="fa-IR" sz="2400" dirty="0">
                <a:solidFill>
                  <a:srgbClr val="1F1F1F"/>
                </a:solidFill>
                <a:latin typeface="Arial" panose="020B0604020202020204" pitchFamily="34" charset="0"/>
                <a:ea typeface="Times New Roman" panose="02020603050405020304" pitchFamily="18" charset="0"/>
                <a:cs typeface="B Nazanin" panose="00000400000000000000" pitchFamily="2" charset="-78"/>
              </a:rPr>
              <a:t>ن توسط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فرایندهای با اولویت بالا</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A8DF052A-4F64-4782-BAE2-89E732E5E749}"/>
              </a:ext>
            </a:extLst>
          </p:cNvPr>
          <p:cNvSpPr>
            <a:spLocks noGrp="1"/>
          </p:cNvSpPr>
          <p:nvPr>
            <p:ph type="title"/>
          </p:nvPr>
        </p:nvSpPr>
        <p:spPr>
          <a:xfrm>
            <a:off x="865188" y="221827"/>
            <a:ext cx="7821612" cy="576262"/>
          </a:xfrm>
        </p:spPr>
        <p:txBody>
          <a:bodyPr/>
          <a:lstStyle/>
          <a:p>
            <a:pPr eaLnBrk="1" hangingPunct="1"/>
            <a:r>
              <a:rPr lang="en-US" altLang="en-US" dirty="0"/>
              <a:t>Priority-based Scheduling</a:t>
            </a:r>
          </a:p>
        </p:txBody>
      </p:sp>
      <p:sp>
        <p:nvSpPr>
          <p:cNvPr id="92162" name="Content Placeholder 2">
            <a:extLst>
              <a:ext uri="{FF2B5EF4-FFF2-40B4-BE49-F238E27FC236}">
                <a16:creationId xmlns:a16="http://schemas.microsoft.com/office/drawing/2014/main" id="{F943F0CE-8844-419F-8310-ED97D4361784}"/>
              </a:ext>
            </a:extLst>
          </p:cNvPr>
          <p:cNvSpPr>
            <a:spLocks noGrp="1"/>
          </p:cNvSpPr>
          <p:nvPr>
            <p:ph idx="1"/>
          </p:nvPr>
        </p:nvSpPr>
        <p:spPr>
          <a:xfrm>
            <a:off x="455045" y="957263"/>
            <a:ext cx="8233909" cy="4530725"/>
          </a:xfrm>
        </p:spPr>
        <p:txBody>
          <a:bodyPr/>
          <a:lstStyle/>
          <a:p>
            <a:pPr marL="0" marR="0" algn="r" rtl="1"/>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برای زمان‌بندی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بلادرنگ</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زمان‌بند</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باید از زمان‌بندی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انحصاری</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مبتنی بر اولویت پشتیبانی کند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اما این روش فقط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بلادرنگ نرم </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را تضمین می‌کند</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برای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بلادرنگ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سخت، همچنین باید توانایی رسیدن به مهلت‌های مقرر را فراهم کند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0" marR="0" algn="r" rtl="1"/>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فرایندها دارای ویژگی‌های جدیدی هستند: فرایندهای دوره‌ای به فواصل زمانی ثابت به</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پردازنده</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نیاز دارند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دارای زمان پردازش</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t</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مهلت مقرر</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d</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دوره‌ی زمانی</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p </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است</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lvl="1" algn="r" rtl="1"/>
            <a:r>
              <a:rPr lang="en-US" altLang="en-US" sz="2400" dirty="0"/>
              <a:t>0 ≤ </a:t>
            </a:r>
            <a:r>
              <a:rPr lang="en-US" altLang="en-US" sz="2400" i="1" dirty="0"/>
              <a:t>t</a:t>
            </a:r>
            <a:r>
              <a:rPr lang="en-US" altLang="en-US" sz="2400" dirty="0"/>
              <a:t> ≤ </a:t>
            </a:r>
            <a:r>
              <a:rPr lang="en-US" altLang="en-US" sz="2400" i="1" dirty="0"/>
              <a:t>d</a:t>
            </a:r>
            <a:r>
              <a:rPr lang="en-US" altLang="en-US" sz="2400" dirty="0"/>
              <a:t> ≤ </a:t>
            </a:r>
            <a:r>
              <a:rPr lang="en-US" altLang="en-US" sz="2400" i="1" dirty="0"/>
              <a:t>p</a:t>
            </a:r>
            <a:endParaRPr lang="fa-IR" altLang="en-US" sz="2400" i="1" dirty="0"/>
          </a:p>
          <a:p>
            <a:pPr lvl="1" algn="r" rtl="1"/>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نرخ وظیفه‌ی دوره‌ای </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1/p</a:t>
            </a:r>
            <a:r>
              <a:rPr lang="fa-IR"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است</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lvl="1" algn="r" rtl="1"/>
            <a:endParaRPr lang="en-US" altLang="en-US" sz="2400" i="1" dirty="0"/>
          </a:p>
          <a:p>
            <a:pPr algn="r" rtl="1"/>
            <a:endParaRPr lang="en-US" altLang="en-US" sz="2400" dirty="0"/>
          </a:p>
          <a:p>
            <a:pPr lvl="1" algn="r" rtl="1">
              <a:buFont typeface="Monotype Sorts" pitchFamily="-84" charset="2"/>
              <a:buNone/>
            </a:pPr>
            <a:r>
              <a:rPr lang="en-US" altLang="en-US" sz="2400" dirty="0"/>
              <a:t> </a:t>
            </a:r>
          </a:p>
        </p:txBody>
      </p:sp>
      <p:pic>
        <p:nvPicPr>
          <p:cNvPr id="92163" name="Picture 1">
            <a:extLst>
              <a:ext uri="{FF2B5EF4-FFF2-40B4-BE49-F238E27FC236}">
                <a16:creationId xmlns:a16="http://schemas.microsoft.com/office/drawing/2014/main" id="{BE1F619D-A9E1-4A25-B1A3-6488B907B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341" y="5047085"/>
            <a:ext cx="5319713"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272FB29C-A265-4A5A-90F0-4EA35A17174F}"/>
              </a:ext>
            </a:extLst>
          </p:cNvPr>
          <p:cNvSpPr>
            <a:spLocks noGrp="1" noChangeArrowheads="1"/>
          </p:cNvSpPr>
          <p:nvPr>
            <p:ph type="title"/>
          </p:nvPr>
        </p:nvSpPr>
        <p:spPr>
          <a:xfrm>
            <a:off x="1066800" y="222868"/>
            <a:ext cx="7620000" cy="576262"/>
          </a:xfrm>
        </p:spPr>
        <p:txBody>
          <a:bodyPr/>
          <a:lstStyle/>
          <a:p>
            <a:pPr eaLnBrk="1" hangingPunct="1"/>
            <a:r>
              <a:rPr lang="en-US" altLang="en-US" dirty="0"/>
              <a:t>Histogram of CPU-burst Times</a:t>
            </a:r>
          </a:p>
        </p:txBody>
      </p:sp>
      <p:sp>
        <p:nvSpPr>
          <p:cNvPr id="13314" name="TextBox 2">
            <a:extLst>
              <a:ext uri="{FF2B5EF4-FFF2-40B4-BE49-F238E27FC236}">
                <a16:creationId xmlns:a16="http://schemas.microsoft.com/office/drawing/2014/main" id="{199A0D9E-EDB0-4B00-B274-814CD65DE927}"/>
              </a:ext>
            </a:extLst>
          </p:cNvPr>
          <p:cNvSpPr txBox="1">
            <a:spLocks noChangeArrowheads="1"/>
          </p:cNvSpPr>
          <p:nvPr/>
        </p:nvSpPr>
        <p:spPr bwMode="auto">
          <a:xfrm>
            <a:off x="714375" y="1076325"/>
            <a:ext cx="8039100" cy="157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توزیع بازه‌های اجرای</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اهمیت ویژه‌ای دارد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تعداد زیاد بازه‌های کوتاه</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تعداد کم بازه‌های بلند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315" name="Picture 1">
            <a:extLst>
              <a:ext uri="{FF2B5EF4-FFF2-40B4-BE49-F238E27FC236}">
                <a16:creationId xmlns:a16="http://schemas.microsoft.com/office/drawing/2014/main" id="{A278EA04-1701-4441-AB9A-E05347064E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2772232"/>
            <a:ext cx="5857875" cy="3504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42531119-5041-4309-A1D2-A61710EC9D6D}"/>
              </a:ext>
            </a:extLst>
          </p:cNvPr>
          <p:cNvSpPr>
            <a:spLocks noGrp="1" noChangeArrowheads="1"/>
          </p:cNvSpPr>
          <p:nvPr>
            <p:ph type="title"/>
          </p:nvPr>
        </p:nvSpPr>
        <p:spPr>
          <a:xfrm>
            <a:off x="876300" y="139718"/>
            <a:ext cx="7810500" cy="576262"/>
          </a:xfrm>
        </p:spPr>
        <p:txBody>
          <a:bodyPr/>
          <a:lstStyle/>
          <a:p>
            <a:pPr eaLnBrk="1" hangingPunct="1"/>
            <a:r>
              <a:rPr lang="en-US" altLang="en-US" dirty="0"/>
              <a:t>Rate Monotonic Scheduling</a:t>
            </a:r>
          </a:p>
        </p:txBody>
      </p:sp>
      <p:sp>
        <p:nvSpPr>
          <p:cNvPr id="94210" name="Rectangle 4">
            <a:extLst>
              <a:ext uri="{FF2B5EF4-FFF2-40B4-BE49-F238E27FC236}">
                <a16:creationId xmlns:a16="http://schemas.microsoft.com/office/drawing/2014/main" id="{86CCC493-A11A-48CA-92C7-3F09C4E1E540}"/>
              </a:ext>
            </a:extLst>
          </p:cNvPr>
          <p:cNvSpPr>
            <a:spLocks noGrp="1" noChangeArrowheads="1"/>
          </p:cNvSpPr>
          <p:nvPr>
            <p:ph type="body" idx="1"/>
          </p:nvPr>
        </p:nvSpPr>
        <p:spPr>
          <a:xfrm>
            <a:off x="806450" y="1064895"/>
            <a:ext cx="7351713" cy="4483100"/>
          </a:xfrm>
        </p:spPr>
        <p:txBody>
          <a:bodyPr/>
          <a:lstStyle/>
          <a:p>
            <a:pPr marL="342900" marR="0" lvl="0" indent="-342900" algn="r" rtl="1">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 اساس معکوس دوره‌ی آن، یک اولویت اختصاص داده می‌شود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دوره‌های کوتاه‌تر = اولویت بالاتر؛</a:t>
            </a:r>
            <a:endParaRPr lang="en-US" sz="28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دوره‌های طولانی‌تر = اولویت پایین‌تر</a:t>
            </a:r>
            <a:endParaRPr lang="en-US" sz="28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اولویت بالاتری به</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P1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نسبت به</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P2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اختصاص داده می‌شود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p:txBody>
      </p:sp>
      <p:pic>
        <p:nvPicPr>
          <p:cNvPr id="94211" name="Picture 1">
            <a:extLst>
              <a:ext uri="{FF2B5EF4-FFF2-40B4-BE49-F238E27FC236}">
                <a16:creationId xmlns:a16="http://schemas.microsoft.com/office/drawing/2014/main" id="{C1D55E96-A69C-400E-95E2-E0087F3D2D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6643" y="4601281"/>
            <a:ext cx="6791325" cy="102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42531119-5041-4309-A1D2-A61710EC9D6D}"/>
              </a:ext>
            </a:extLst>
          </p:cNvPr>
          <p:cNvSpPr>
            <a:spLocks noGrp="1" noChangeArrowheads="1"/>
          </p:cNvSpPr>
          <p:nvPr>
            <p:ph type="title"/>
          </p:nvPr>
        </p:nvSpPr>
        <p:spPr>
          <a:xfrm>
            <a:off x="1272540" y="99078"/>
            <a:ext cx="7810500" cy="576262"/>
          </a:xfrm>
        </p:spPr>
        <p:txBody>
          <a:bodyPr/>
          <a:lstStyle/>
          <a:p>
            <a:pPr eaLnBrk="1" hangingPunct="1"/>
            <a:r>
              <a:rPr lang="en-US" altLang="en-US" sz="2400" dirty="0"/>
              <a:t>Missed Deadlines with Rate Monotonic Scheduling</a:t>
            </a:r>
          </a:p>
        </p:txBody>
      </p:sp>
      <p:sp>
        <p:nvSpPr>
          <p:cNvPr id="94210" name="Rectangle 4">
            <a:extLst>
              <a:ext uri="{FF2B5EF4-FFF2-40B4-BE49-F238E27FC236}">
                <a16:creationId xmlns:a16="http://schemas.microsoft.com/office/drawing/2014/main" id="{86CCC493-A11A-48CA-92C7-3F09C4E1E540}"/>
              </a:ext>
            </a:extLst>
          </p:cNvPr>
          <p:cNvSpPr>
            <a:spLocks noGrp="1" noChangeArrowheads="1"/>
          </p:cNvSpPr>
          <p:nvPr>
            <p:ph type="body" idx="1"/>
          </p:nvPr>
        </p:nvSpPr>
        <p:spPr>
          <a:xfrm>
            <a:off x="806450" y="1064895"/>
            <a:ext cx="7351713" cy="4483100"/>
          </a:xfrm>
        </p:spPr>
        <p:txBody>
          <a:bodyPr/>
          <a:lstStyle/>
          <a:p>
            <a:pPr marL="342900" marR="0" lvl="0" indent="-342900" algn="r" rtl="1">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فرایند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P2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 زمان </a:t>
            </a:r>
            <a:r>
              <a:rPr lang="fa-IR"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۸۰</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مهلت مقرر خود را از دست می‌دهد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شکل</a:t>
            </a:r>
            <a:endParaRPr lang="en-US" sz="1800" dirty="0">
              <a:effectLst/>
              <a:latin typeface="Times New Roman" panose="02020603050405020304" pitchFamily="18" charset="0"/>
              <a:ea typeface="Times New Roman" panose="02020603050405020304" pitchFamily="18" charset="0"/>
            </a:endParaRPr>
          </a:p>
        </p:txBody>
      </p:sp>
      <p:pic>
        <p:nvPicPr>
          <p:cNvPr id="5" name="Picture 1">
            <a:extLst>
              <a:ext uri="{FF2B5EF4-FFF2-40B4-BE49-F238E27FC236}">
                <a16:creationId xmlns:a16="http://schemas.microsoft.com/office/drawing/2014/main" id="{BB83E708-2FC4-46A5-9C6F-2E91ECBADA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2079" y="1984431"/>
            <a:ext cx="6997383" cy="107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5580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7E974B58-615E-4568-9359-DE0D3DA7044C}"/>
              </a:ext>
            </a:extLst>
          </p:cNvPr>
          <p:cNvSpPr>
            <a:spLocks noGrp="1" noChangeArrowheads="1"/>
          </p:cNvSpPr>
          <p:nvPr>
            <p:ph type="title"/>
          </p:nvPr>
        </p:nvSpPr>
        <p:spPr>
          <a:xfrm>
            <a:off x="1391920" y="121920"/>
            <a:ext cx="7729220" cy="571412"/>
          </a:xfrm>
        </p:spPr>
        <p:txBody>
          <a:bodyPr/>
          <a:lstStyle/>
          <a:p>
            <a:pPr eaLnBrk="1" hangingPunct="1"/>
            <a:r>
              <a:rPr lang="en-US" altLang="en-US" sz="2800" dirty="0"/>
              <a:t>Earliest Deadline First Scheduling (EDF)</a:t>
            </a:r>
          </a:p>
        </p:txBody>
      </p:sp>
      <p:sp>
        <p:nvSpPr>
          <p:cNvPr id="98306" name="Rectangle 3">
            <a:extLst>
              <a:ext uri="{FF2B5EF4-FFF2-40B4-BE49-F238E27FC236}">
                <a16:creationId xmlns:a16="http://schemas.microsoft.com/office/drawing/2014/main" id="{1E9806D4-0F94-4F7D-8594-2BE3A814EC48}"/>
              </a:ext>
            </a:extLst>
          </p:cNvPr>
          <p:cNvSpPr>
            <a:spLocks noGrp="1" noChangeArrowheads="1"/>
          </p:cNvSpPr>
          <p:nvPr>
            <p:ph type="body" idx="1"/>
          </p:nvPr>
        </p:nvSpPr>
        <p:spPr>
          <a:xfrm>
            <a:off x="811763" y="1257300"/>
            <a:ext cx="7432125" cy="4483100"/>
          </a:xfrm>
        </p:spPr>
        <p:txBody>
          <a:bodyPr/>
          <a:lstStyle/>
          <a:p>
            <a:pPr marL="342900" marR="0" lvl="0" indent="-342900" algn="r" rtl="1">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اولویت‌ها بر اساس مهلت‌های مقرر اختصاص داده می‌شوند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هرچه مهلت مقرر زودتر باشد، اولویت بالاتر است</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هرچه مهلت مقرر دیرتر باشد، اولویت پایین‌تر است</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شکل</a:t>
            </a:r>
            <a:endParaRPr lang="en-US" sz="1800" dirty="0">
              <a:effectLst/>
              <a:latin typeface="Times New Roman" panose="02020603050405020304" pitchFamily="18" charset="0"/>
              <a:ea typeface="Times New Roman" panose="02020603050405020304" pitchFamily="18" charset="0"/>
            </a:endParaRPr>
          </a:p>
        </p:txBody>
      </p:sp>
      <p:pic>
        <p:nvPicPr>
          <p:cNvPr id="98307" name="Picture 2">
            <a:extLst>
              <a:ext uri="{FF2B5EF4-FFF2-40B4-BE49-F238E27FC236}">
                <a16:creationId xmlns:a16="http://schemas.microsoft.com/office/drawing/2014/main" id="{AC134B2A-CFA7-4D4D-BCAE-C2564AE300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926080"/>
            <a:ext cx="6499543" cy="101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7860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459B5F4F-799A-48B7-A0B7-53ED0A70A794}"/>
              </a:ext>
            </a:extLst>
          </p:cNvPr>
          <p:cNvSpPr>
            <a:spLocks noGrp="1" noChangeArrowheads="1"/>
          </p:cNvSpPr>
          <p:nvPr>
            <p:ph type="title"/>
          </p:nvPr>
        </p:nvSpPr>
        <p:spPr>
          <a:xfrm>
            <a:off x="935038" y="128006"/>
            <a:ext cx="7751762" cy="576262"/>
          </a:xfrm>
        </p:spPr>
        <p:txBody>
          <a:bodyPr/>
          <a:lstStyle/>
          <a:p>
            <a:pPr eaLnBrk="1" hangingPunct="1"/>
            <a:r>
              <a:rPr lang="en-US" altLang="en-US" dirty="0"/>
              <a:t>Proportional Share Scheduling</a:t>
            </a:r>
          </a:p>
        </p:txBody>
      </p:sp>
      <p:sp>
        <p:nvSpPr>
          <p:cNvPr id="100354" name="Rectangle 3">
            <a:extLst>
              <a:ext uri="{FF2B5EF4-FFF2-40B4-BE49-F238E27FC236}">
                <a16:creationId xmlns:a16="http://schemas.microsoft.com/office/drawing/2014/main" id="{8CF6342D-B4EF-40C5-AE28-E1BC86249E94}"/>
              </a:ext>
            </a:extLst>
          </p:cNvPr>
          <p:cNvSpPr>
            <a:spLocks noGrp="1" noChangeArrowheads="1"/>
          </p:cNvSpPr>
          <p:nvPr>
            <p:ph type="body" idx="1"/>
          </p:nvPr>
        </p:nvSpPr>
        <p:spPr>
          <a:xfrm>
            <a:off x="811763" y="1125855"/>
            <a:ext cx="7133357" cy="4441825"/>
          </a:xfrm>
        </p:spPr>
        <p:txBody>
          <a:bodyPr/>
          <a:lstStyle/>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اشتراک‌گذاری</a:t>
            </a:r>
            <a:r>
              <a:rPr lang="en-US"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 </a:t>
            </a: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en-US"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 shares) </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سهم‌هایی از زمان کل</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بین تمام فرایندهای سیستم تخصیص داده می‌شود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برنامه</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N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سهم دریافت می‌کند که در آن</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N &lt; T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است</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این کار اطمینان می‌دهد که هر برنامه</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N/T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از کل زمان پردازنده را دریافت کند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12676C37-E63F-44FF-91CF-ECA19EFBA290}"/>
              </a:ext>
            </a:extLst>
          </p:cNvPr>
          <p:cNvSpPr>
            <a:spLocks noGrp="1" noChangeArrowheads="1"/>
          </p:cNvSpPr>
          <p:nvPr>
            <p:ph type="title"/>
          </p:nvPr>
        </p:nvSpPr>
        <p:spPr>
          <a:xfrm>
            <a:off x="533400" y="71120"/>
            <a:ext cx="8229600" cy="661035"/>
          </a:xfrm>
        </p:spPr>
        <p:txBody>
          <a:bodyPr/>
          <a:lstStyle/>
          <a:p>
            <a:pPr eaLnBrk="1" hangingPunct="1"/>
            <a:r>
              <a:rPr lang="en-US" altLang="en-US" dirty="0"/>
              <a:t>POSIX Real-Time Scheduling</a:t>
            </a:r>
          </a:p>
        </p:txBody>
      </p:sp>
      <p:sp>
        <p:nvSpPr>
          <p:cNvPr id="56323" name="Rectangle 3">
            <a:extLst>
              <a:ext uri="{FF2B5EF4-FFF2-40B4-BE49-F238E27FC236}">
                <a16:creationId xmlns:a16="http://schemas.microsoft.com/office/drawing/2014/main" id="{C9DDF1F7-83DC-4186-8D07-64F7BA9D5BED}"/>
              </a:ext>
            </a:extLst>
          </p:cNvPr>
          <p:cNvSpPr>
            <a:spLocks noGrp="1" noChangeArrowheads="1"/>
          </p:cNvSpPr>
          <p:nvPr>
            <p:ph type="body" idx="1"/>
          </p:nvPr>
        </p:nvSpPr>
        <p:spPr>
          <a:xfrm>
            <a:off x="774441" y="1001395"/>
            <a:ext cx="7753739" cy="4483100"/>
          </a:xfrm>
        </p:spPr>
        <p:txBody>
          <a:bodyPr/>
          <a:lstStyle/>
          <a:p>
            <a:pPr marL="0" marR="0" algn="r" rtl="1">
              <a:lnSpc>
                <a:spcPct val="107000"/>
              </a:lnSpc>
              <a:spcBef>
                <a:spcPts val="200"/>
              </a:spcBef>
              <a:spcAft>
                <a:spcPts val="0"/>
              </a:spcAft>
            </a:pPr>
            <a:r>
              <a:rPr lang="ar-SA"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استاندارد</a:t>
            </a:r>
            <a:r>
              <a:rPr lang="en-US"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POSIX.1b</a:t>
            </a:r>
            <a:endParaRPr lang="en-US"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r" rtl="1"/>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این استاندارد یک رابط برنامه‌نویسی</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(API)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برای مدیریت رشته‌های </a:t>
            </a:r>
            <a:r>
              <a:rPr lang="fa-IR"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بلادرنگ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ارائه می‌دهد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pPr marL="0" marR="0" algn="r" rtl="1"/>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دو کلاس زمان‌بندی را برای رشته‌های زمان حقیقی تعریف می‌کند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en-US"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SCHED_FIFO - </a:t>
            </a:r>
            <a:r>
              <a:rPr lang="ar-SA"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رشته‌ها با استفاده از یک استراتژی</a:t>
            </a:r>
            <a:r>
              <a:rPr lang="en-US"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FCFS </a:t>
            </a:r>
            <a:r>
              <a:rPr lang="ar-SA"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با یک صف</a:t>
            </a:r>
            <a:r>
              <a:rPr lang="en-US"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FIFO </a:t>
            </a:r>
            <a:r>
              <a:rPr lang="ar-SA"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زمان‌بندی می‌شوند. بر خلاف زمان‌بندی دوره‌ای، هیچ تکه‌بندی زمانی برای رشته‌های با اولویت برابر وجود ندارد</a:t>
            </a:r>
            <a:r>
              <a:rPr lang="en-US"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0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en-US"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SCHED_RR - </a:t>
            </a:r>
            <a:r>
              <a:rPr lang="ar-SA"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مشابه</a:t>
            </a:r>
            <a:r>
              <a:rPr lang="en-US"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SCHED_FIFO </a:t>
            </a:r>
            <a:r>
              <a:rPr lang="ar-SA"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است، به جز این‌که تکه‌بندی زمانی برای رشته‌های با اولویت برابر رخ می‌دهد</a:t>
            </a:r>
            <a:r>
              <a:rPr lang="en-US"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0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400050" lvl="1" algn="r" rtl="1"/>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همچنین این استاندارد دو تابع برای دریافت و تنظیم سیاست زمان‌بندی تعریف می‌کند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pPr marL="744538" lvl="1" indent="-344488">
              <a:buFont typeface="Arial" panose="020B0604020202020204" pitchFamily="34" charset="0"/>
              <a:buAutoNum type="arabicPeriod"/>
            </a:pPr>
            <a:r>
              <a:rPr lang="en-US" altLang="en-US" dirty="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pthread_attr_getsched_policy</a:t>
            </a:r>
            <a:r>
              <a:rPr lang="en-US" altLang="en-US" b="1" dirty="0">
                <a:latin typeface="Courier New" panose="02070309020205020404" pitchFamily="49" charset="0"/>
                <a:cs typeface="Courier New" panose="02070309020205020404" pitchFamily="49" charset="0"/>
              </a:rPr>
              <a:t>(</a:t>
            </a:r>
            <a:r>
              <a:rPr lang="en-US" altLang="en-US" b="1" dirty="0" err="1">
                <a:latin typeface="Courier New" panose="02070309020205020404" pitchFamily="49" charset="0"/>
                <a:cs typeface="Courier New" panose="02070309020205020404" pitchFamily="49" charset="0"/>
              </a:rPr>
              <a:t>pthread_attr_t</a:t>
            </a:r>
            <a:r>
              <a:rPr lang="en-US" altLang="en-US" b="1"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attr</a:t>
            </a:r>
            <a:r>
              <a:rPr lang="en-US" altLang="en-US" b="1" dirty="0">
                <a:latin typeface="Courier New" panose="02070309020205020404" pitchFamily="49" charset="0"/>
                <a:cs typeface="Courier New" panose="02070309020205020404" pitchFamily="49" charset="0"/>
              </a:rPr>
              <a:t>, int *policy) </a:t>
            </a:r>
          </a:p>
          <a:p>
            <a:pPr marL="744538" lvl="1" indent="-344488">
              <a:buFont typeface="Arial" panose="020B0604020202020204" pitchFamily="34" charset="0"/>
              <a:buAutoNum type="arabicPeriod"/>
            </a:pPr>
            <a:r>
              <a:rPr lang="en-US" altLang="en-US" dirty="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pthread_attr_setsched_policy</a:t>
            </a:r>
            <a:r>
              <a:rPr lang="en-US" altLang="en-US" b="1" dirty="0">
                <a:latin typeface="Courier New" panose="02070309020205020404" pitchFamily="49" charset="0"/>
                <a:cs typeface="Courier New" panose="02070309020205020404" pitchFamily="49" charset="0"/>
              </a:rPr>
              <a:t>(</a:t>
            </a:r>
            <a:r>
              <a:rPr lang="en-US" altLang="en-US" b="1" dirty="0" err="1">
                <a:latin typeface="Courier New" panose="02070309020205020404" pitchFamily="49" charset="0"/>
                <a:cs typeface="Courier New" panose="02070309020205020404" pitchFamily="49" charset="0"/>
              </a:rPr>
              <a:t>pthread_attr_t</a:t>
            </a:r>
            <a:r>
              <a:rPr lang="en-US" altLang="en-US" b="1"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attr</a:t>
            </a:r>
            <a:r>
              <a:rPr lang="en-US" altLang="en-US" b="1" dirty="0">
                <a:latin typeface="Courier New" panose="02070309020205020404" pitchFamily="49" charset="0"/>
                <a:cs typeface="Courier New" panose="02070309020205020404" pitchFamily="49" charset="0"/>
              </a:rPr>
              <a:t>, int policy)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B7D51925-D583-4FC2-9CB5-E5599A1B8B86}"/>
              </a:ext>
            </a:extLst>
          </p:cNvPr>
          <p:cNvSpPr>
            <a:spLocks noGrp="1" noChangeArrowheads="1"/>
          </p:cNvSpPr>
          <p:nvPr>
            <p:ph type="title"/>
          </p:nvPr>
        </p:nvSpPr>
        <p:spPr>
          <a:xfrm>
            <a:off x="941388" y="171027"/>
            <a:ext cx="7745412" cy="576262"/>
          </a:xfrm>
        </p:spPr>
        <p:txBody>
          <a:bodyPr/>
          <a:lstStyle/>
          <a:p>
            <a:pPr eaLnBrk="1" hangingPunct="1"/>
            <a:r>
              <a:rPr lang="en-US" altLang="en-US" dirty="0"/>
              <a:t>POSIX Real-Time Scheduling API</a:t>
            </a:r>
          </a:p>
        </p:txBody>
      </p:sp>
      <p:sp>
        <p:nvSpPr>
          <p:cNvPr id="104450" name="Rectangle 3">
            <a:extLst>
              <a:ext uri="{FF2B5EF4-FFF2-40B4-BE49-F238E27FC236}">
                <a16:creationId xmlns:a16="http://schemas.microsoft.com/office/drawing/2014/main" id="{9965A94C-BC3D-4A28-8EC9-9D5F7E2964D7}"/>
              </a:ext>
            </a:extLst>
          </p:cNvPr>
          <p:cNvSpPr>
            <a:spLocks noGrp="1" noChangeArrowheads="1"/>
          </p:cNvSpPr>
          <p:nvPr>
            <p:ph type="body" idx="1"/>
          </p:nvPr>
        </p:nvSpPr>
        <p:spPr>
          <a:xfrm>
            <a:off x="806450" y="1066800"/>
            <a:ext cx="7702550" cy="4483100"/>
          </a:xfrm>
        </p:spPr>
        <p:txBody>
          <a:bodyPr/>
          <a:lstStyle/>
          <a:p>
            <a:pPr marL="0" indent="0">
              <a:buFont typeface="Monotype Sorts" pitchFamily="-84" charset="2"/>
              <a:buNone/>
            </a:pPr>
            <a:r>
              <a:rPr lang="en-US" altLang="en-US" sz="1500" dirty="0">
                <a:latin typeface="Courier New" panose="02070309020205020404" pitchFamily="49" charset="0"/>
              </a:rPr>
              <a:t>#include &lt;</a:t>
            </a:r>
            <a:r>
              <a:rPr lang="en-US" altLang="en-US" sz="1500" dirty="0" err="1">
                <a:latin typeface="Courier New" panose="02070309020205020404" pitchFamily="49" charset="0"/>
              </a:rPr>
              <a:t>pthread.h</a:t>
            </a:r>
            <a:r>
              <a:rPr lang="en-US" altLang="en-US" sz="1500" dirty="0">
                <a:latin typeface="Courier New" panose="02070309020205020404" pitchFamily="49" charset="0"/>
              </a:rPr>
              <a:t>&gt; </a:t>
            </a:r>
          </a:p>
          <a:p>
            <a:pPr marL="0" indent="0">
              <a:buFont typeface="Monotype Sorts" pitchFamily="-84" charset="2"/>
              <a:buNone/>
            </a:pPr>
            <a:r>
              <a:rPr lang="en-US" altLang="en-US" sz="1500" dirty="0">
                <a:latin typeface="Courier New" panose="02070309020205020404" pitchFamily="49" charset="0"/>
              </a:rPr>
              <a:t>#include &lt;</a:t>
            </a:r>
            <a:r>
              <a:rPr lang="en-US" altLang="en-US" sz="1500" dirty="0" err="1">
                <a:latin typeface="Courier New" panose="02070309020205020404" pitchFamily="49" charset="0"/>
              </a:rPr>
              <a:t>stdio.h</a:t>
            </a:r>
            <a:r>
              <a:rPr lang="en-US" altLang="en-US" sz="1500" dirty="0">
                <a:latin typeface="Courier New" panose="02070309020205020404" pitchFamily="49" charset="0"/>
              </a:rPr>
              <a:t>&gt; </a:t>
            </a:r>
          </a:p>
          <a:p>
            <a:pPr marL="0" indent="0">
              <a:buFont typeface="Monotype Sorts" pitchFamily="-84" charset="2"/>
              <a:buNone/>
            </a:pPr>
            <a:r>
              <a:rPr lang="en-US" altLang="en-US" sz="1500" dirty="0">
                <a:latin typeface="Courier New" panose="02070309020205020404" pitchFamily="49" charset="0"/>
              </a:rPr>
              <a:t>#define NUM_THREADS 5 </a:t>
            </a:r>
          </a:p>
          <a:p>
            <a:pPr marL="0" indent="0">
              <a:buFont typeface="Monotype Sorts" pitchFamily="-84" charset="2"/>
              <a:buNone/>
            </a:pPr>
            <a:r>
              <a:rPr lang="en-US" altLang="en-US" sz="1500" dirty="0">
                <a:latin typeface="Courier New" panose="02070309020205020404" pitchFamily="49" charset="0"/>
              </a:rPr>
              <a:t>int main(int </a:t>
            </a:r>
            <a:r>
              <a:rPr lang="en-US" altLang="en-US" sz="1500" dirty="0" err="1">
                <a:latin typeface="Courier New" panose="02070309020205020404" pitchFamily="49" charset="0"/>
              </a:rPr>
              <a:t>argc</a:t>
            </a:r>
            <a:r>
              <a:rPr lang="en-US" altLang="en-US" sz="1500" dirty="0">
                <a:latin typeface="Courier New" panose="02070309020205020404" pitchFamily="49" charset="0"/>
              </a:rPr>
              <a:t>, char *</a:t>
            </a:r>
            <a:r>
              <a:rPr lang="en-US" altLang="en-US" sz="1500" dirty="0" err="1">
                <a:latin typeface="Courier New" panose="02070309020205020404" pitchFamily="49" charset="0"/>
              </a:rPr>
              <a:t>argv</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int </a:t>
            </a:r>
            <a:r>
              <a:rPr lang="en-US" altLang="en-US" sz="1500" dirty="0" err="1">
                <a:latin typeface="Courier New" panose="02070309020205020404" pitchFamily="49" charset="0"/>
              </a:rPr>
              <a:t>i</a:t>
            </a:r>
            <a:r>
              <a:rPr lang="en-US" altLang="en-US" sz="1500" dirty="0">
                <a:latin typeface="Courier New" panose="02070309020205020404" pitchFamily="49" charset="0"/>
              </a:rPr>
              <a:t>, policy;</a:t>
            </a:r>
            <a:br>
              <a:rPr lang="en-US" altLang="en-US" sz="1500" dirty="0">
                <a:latin typeface="Courier New" panose="02070309020205020404" pitchFamily="49" charset="0"/>
              </a:rPr>
            </a:br>
            <a:r>
              <a:rPr lang="en-US" altLang="en-US" sz="1500" dirty="0">
                <a:latin typeface="Courier New" panose="02070309020205020404" pitchFamily="49" charset="0"/>
              </a:rPr>
              <a:t>   </a:t>
            </a:r>
            <a:r>
              <a:rPr lang="en-US" altLang="en-US" sz="1500" dirty="0" err="1">
                <a:latin typeface="Courier New" panose="02070309020205020404" pitchFamily="49" charset="0"/>
              </a:rPr>
              <a:t>pthread_t_tid</a:t>
            </a:r>
            <a:r>
              <a:rPr lang="en-US" altLang="en-US" sz="1500" dirty="0">
                <a:latin typeface="Courier New" panose="02070309020205020404" pitchFamily="49" charset="0"/>
              </a:rPr>
              <a:t>[NUM_THREADS];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pthread_attr_t</a:t>
            </a:r>
            <a:r>
              <a:rPr lang="en-US" altLang="en-US" sz="1500" dirty="0">
                <a:latin typeface="Courier New" panose="02070309020205020404" pitchFamily="49" charset="0"/>
              </a:rPr>
              <a:t> </a:t>
            </a:r>
            <a:r>
              <a:rPr lang="en-US" altLang="en-US" sz="1500" dirty="0" err="1">
                <a:latin typeface="Courier New" panose="02070309020205020404" pitchFamily="49" charset="0"/>
              </a:rPr>
              <a:t>attr</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get the default attributes */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pthread_attr_init</a:t>
            </a:r>
            <a:r>
              <a:rPr lang="en-US" altLang="en-US" sz="1500" dirty="0">
                <a:latin typeface="Courier New" panose="02070309020205020404" pitchFamily="49" charset="0"/>
              </a:rPr>
              <a:t>(&amp;</a:t>
            </a:r>
            <a:r>
              <a:rPr lang="en-US" altLang="en-US" sz="1500" dirty="0" err="1">
                <a:latin typeface="Courier New" panose="02070309020205020404" pitchFamily="49" charset="0"/>
              </a:rPr>
              <a:t>attr</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get the current scheduling policy */</a:t>
            </a:r>
            <a:br>
              <a:rPr lang="en-US" altLang="en-US" sz="1500" dirty="0">
                <a:latin typeface="Courier New" panose="02070309020205020404" pitchFamily="49" charset="0"/>
              </a:rPr>
            </a:br>
            <a:r>
              <a:rPr lang="en-US" altLang="en-US" sz="1500" dirty="0">
                <a:latin typeface="Courier New" panose="02070309020205020404" pitchFamily="49" charset="0"/>
              </a:rPr>
              <a:t>   if (</a:t>
            </a:r>
            <a:r>
              <a:rPr lang="en-US" altLang="en-US" sz="1500" dirty="0" err="1">
                <a:latin typeface="Courier New" panose="02070309020205020404" pitchFamily="49" charset="0"/>
              </a:rPr>
              <a:t>pthread_attr_getschedpolicy</a:t>
            </a:r>
            <a:r>
              <a:rPr lang="en-US" altLang="en-US" sz="1500" dirty="0">
                <a:latin typeface="Courier New" panose="02070309020205020404" pitchFamily="49" charset="0"/>
              </a:rPr>
              <a:t>(&amp;</a:t>
            </a:r>
            <a:r>
              <a:rPr lang="en-US" altLang="en-US" sz="1500" dirty="0" err="1">
                <a:latin typeface="Courier New" panose="02070309020205020404" pitchFamily="49" charset="0"/>
              </a:rPr>
              <a:t>attr</a:t>
            </a:r>
            <a:r>
              <a:rPr lang="en-US" altLang="en-US" sz="1500" dirty="0">
                <a:latin typeface="Courier New" panose="02070309020205020404" pitchFamily="49" charset="0"/>
              </a:rPr>
              <a:t>, &amp;policy) != 0)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fprintf</a:t>
            </a:r>
            <a:r>
              <a:rPr lang="en-US" altLang="en-US" sz="1500" dirty="0">
                <a:latin typeface="Courier New" panose="02070309020205020404" pitchFamily="49" charset="0"/>
              </a:rPr>
              <a:t>(stderr, "Unable to get policy.\n"); </a:t>
            </a:r>
          </a:p>
          <a:p>
            <a:pPr marL="0" indent="0">
              <a:buFont typeface="Monotype Sorts" pitchFamily="-84" charset="2"/>
              <a:buNone/>
            </a:pPr>
            <a:r>
              <a:rPr lang="en-US" altLang="en-US" sz="1500" dirty="0">
                <a:latin typeface="Courier New" panose="02070309020205020404" pitchFamily="49" charset="0"/>
              </a:rPr>
              <a:t>   else { </a:t>
            </a:r>
          </a:p>
          <a:p>
            <a:pPr marL="0" indent="0">
              <a:buFont typeface="Monotype Sorts" pitchFamily="-84" charset="2"/>
              <a:buNone/>
            </a:pPr>
            <a:r>
              <a:rPr lang="en-US" altLang="en-US" sz="1500" dirty="0">
                <a:latin typeface="Courier New" panose="02070309020205020404" pitchFamily="49" charset="0"/>
              </a:rPr>
              <a:t>      if (policy == SCHED_OTHER) </a:t>
            </a:r>
            <a:r>
              <a:rPr lang="en-US" altLang="en-US" sz="1500" dirty="0" err="1">
                <a:latin typeface="Courier New" panose="02070309020205020404" pitchFamily="49" charset="0"/>
              </a:rPr>
              <a:t>printf</a:t>
            </a:r>
            <a:r>
              <a:rPr lang="en-US" altLang="en-US" sz="1500" dirty="0">
                <a:latin typeface="Courier New" panose="02070309020205020404" pitchFamily="49" charset="0"/>
              </a:rPr>
              <a:t>("SCHED_OTHER\n"); </a:t>
            </a:r>
          </a:p>
          <a:p>
            <a:pPr marL="0" indent="0">
              <a:buFont typeface="Monotype Sorts" pitchFamily="-84" charset="2"/>
              <a:buNone/>
            </a:pPr>
            <a:r>
              <a:rPr lang="en-US" altLang="en-US" sz="1500" dirty="0">
                <a:latin typeface="Courier New" panose="02070309020205020404" pitchFamily="49" charset="0"/>
              </a:rPr>
              <a:t>      else if (policy == SCHED_RR) </a:t>
            </a:r>
            <a:r>
              <a:rPr lang="en-US" altLang="en-US" sz="1500" dirty="0" err="1">
                <a:latin typeface="Courier New" panose="02070309020205020404" pitchFamily="49" charset="0"/>
              </a:rPr>
              <a:t>printf</a:t>
            </a:r>
            <a:r>
              <a:rPr lang="en-US" altLang="en-US" sz="1500" dirty="0">
                <a:latin typeface="Courier New" panose="02070309020205020404" pitchFamily="49" charset="0"/>
              </a:rPr>
              <a:t>("SCHED_RR\n"); </a:t>
            </a:r>
          </a:p>
          <a:p>
            <a:pPr marL="0" indent="0">
              <a:buFont typeface="Monotype Sorts" pitchFamily="-84" charset="2"/>
              <a:buNone/>
            </a:pPr>
            <a:r>
              <a:rPr lang="en-US" altLang="en-US" sz="1500" dirty="0">
                <a:latin typeface="Courier New" panose="02070309020205020404" pitchFamily="49" charset="0"/>
              </a:rPr>
              <a:t>      else if (policy == SCHED_FIFO) </a:t>
            </a:r>
            <a:r>
              <a:rPr lang="en-US" altLang="en-US" sz="1500" dirty="0" err="1">
                <a:latin typeface="Courier New" panose="02070309020205020404" pitchFamily="49" charset="0"/>
              </a:rPr>
              <a:t>printf</a:t>
            </a:r>
            <a:r>
              <a:rPr lang="en-US" altLang="en-US" sz="1500" dirty="0">
                <a:latin typeface="Courier New" panose="02070309020205020404" pitchFamily="49" charset="0"/>
              </a:rPr>
              <a:t>("SCHED_FIFO\n"); </a:t>
            </a:r>
          </a:p>
          <a:p>
            <a:pPr marL="0" indent="0">
              <a:buFont typeface="Monotype Sorts" pitchFamily="-84" charset="2"/>
              <a:buNone/>
            </a:pPr>
            <a:r>
              <a:rPr lang="en-US" altLang="en-US" sz="1500" dirty="0">
                <a:latin typeface="Courier New" panose="02070309020205020404" pitchFamily="49" charset="0"/>
              </a:rPr>
              <a:t>   }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Rectangle 3">
            <a:extLst>
              <a:ext uri="{FF2B5EF4-FFF2-40B4-BE49-F238E27FC236}">
                <a16:creationId xmlns:a16="http://schemas.microsoft.com/office/drawing/2014/main" id="{2E06EF5B-FE80-44B3-BB02-57C4BE650B77}"/>
              </a:ext>
            </a:extLst>
          </p:cNvPr>
          <p:cNvSpPr>
            <a:spLocks noGrp="1" noChangeArrowheads="1"/>
          </p:cNvSpPr>
          <p:nvPr>
            <p:ph type="body" idx="1"/>
          </p:nvPr>
        </p:nvSpPr>
        <p:spPr>
          <a:xfrm>
            <a:off x="806450" y="1298575"/>
            <a:ext cx="7702550" cy="4483100"/>
          </a:xfrm>
        </p:spPr>
        <p:txBody>
          <a:bodyPr/>
          <a:lstStyle/>
          <a:p>
            <a:pPr marL="0" indent="0">
              <a:buFont typeface="Monotype Sorts" pitchFamily="-84" charset="2"/>
              <a:buNone/>
            </a:pPr>
            <a:r>
              <a:rPr lang="en-US" altLang="en-US" sz="1500" dirty="0">
                <a:latin typeface="Courier New" panose="02070309020205020404" pitchFamily="49" charset="0"/>
              </a:rPr>
              <a:t>   /* set the scheduling policy - FIFO, RR, or OTHER */ </a:t>
            </a:r>
            <a:br>
              <a:rPr lang="en-US" altLang="en-US" sz="1500" dirty="0">
                <a:latin typeface="Courier New" panose="02070309020205020404" pitchFamily="49" charset="0"/>
              </a:rPr>
            </a:br>
            <a:r>
              <a:rPr lang="en-US" altLang="en-US" sz="1500" dirty="0">
                <a:latin typeface="Courier New" panose="02070309020205020404" pitchFamily="49" charset="0"/>
              </a:rPr>
              <a:t>   if (</a:t>
            </a:r>
            <a:r>
              <a:rPr lang="en-US" altLang="en-US" sz="1500" dirty="0" err="1">
                <a:latin typeface="Courier New" panose="02070309020205020404" pitchFamily="49" charset="0"/>
              </a:rPr>
              <a:t>pthread_attr_setschedpolicy</a:t>
            </a:r>
            <a:r>
              <a:rPr lang="en-US" altLang="en-US" sz="1500" dirty="0">
                <a:latin typeface="Courier New" panose="02070309020205020404" pitchFamily="49" charset="0"/>
              </a:rPr>
              <a:t>(&amp;</a:t>
            </a:r>
            <a:r>
              <a:rPr lang="en-US" altLang="en-US" sz="1500" dirty="0" err="1">
                <a:latin typeface="Courier New" panose="02070309020205020404" pitchFamily="49" charset="0"/>
              </a:rPr>
              <a:t>attr</a:t>
            </a:r>
            <a:r>
              <a:rPr lang="en-US" altLang="en-US" sz="1500" dirty="0">
                <a:latin typeface="Courier New" panose="02070309020205020404" pitchFamily="49" charset="0"/>
              </a:rPr>
              <a:t>, SCHED_FIFO) != 0)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fprintf</a:t>
            </a:r>
            <a:r>
              <a:rPr lang="en-US" altLang="en-US" sz="1500" dirty="0">
                <a:latin typeface="Courier New" panose="02070309020205020404" pitchFamily="49" charset="0"/>
              </a:rPr>
              <a:t>(stderr, "Unable to set policy.\n"); </a:t>
            </a:r>
          </a:p>
          <a:p>
            <a:pPr marL="0" indent="0">
              <a:buFont typeface="Monotype Sorts" pitchFamily="-84" charset="2"/>
              <a:buNone/>
            </a:pPr>
            <a:r>
              <a:rPr lang="en-US" altLang="en-US" sz="1500" dirty="0">
                <a:latin typeface="Courier New" panose="02070309020205020404" pitchFamily="49" charset="0"/>
              </a:rPr>
              <a:t>   /* create the threads */</a:t>
            </a:r>
            <a:br>
              <a:rPr lang="en-US" altLang="en-US" sz="1500" dirty="0">
                <a:latin typeface="Courier New" panose="02070309020205020404" pitchFamily="49" charset="0"/>
              </a:rPr>
            </a:br>
            <a:r>
              <a:rPr lang="en-US" altLang="en-US" sz="1500" dirty="0">
                <a:latin typeface="Courier New" panose="02070309020205020404" pitchFamily="49" charset="0"/>
              </a:rPr>
              <a:t>   for (</a:t>
            </a:r>
            <a:r>
              <a:rPr lang="en-US" altLang="en-US" sz="1500" dirty="0" err="1">
                <a:latin typeface="Courier New" panose="02070309020205020404" pitchFamily="49" charset="0"/>
              </a:rPr>
              <a:t>i</a:t>
            </a:r>
            <a:r>
              <a:rPr lang="en-US" altLang="en-US" sz="1500" dirty="0">
                <a:latin typeface="Courier New" panose="02070309020205020404" pitchFamily="49" charset="0"/>
              </a:rPr>
              <a:t> = 0; </a:t>
            </a:r>
            <a:r>
              <a:rPr lang="en-US" altLang="en-US" sz="1500" dirty="0" err="1">
                <a:latin typeface="Courier New" panose="02070309020205020404" pitchFamily="49" charset="0"/>
              </a:rPr>
              <a:t>i</a:t>
            </a:r>
            <a:r>
              <a:rPr lang="en-US" altLang="en-US" sz="1500" dirty="0">
                <a:latin typeface="Courier New" panose="02070309020205020404" pitchFamily="49" charset="0"/>
              </a:rPr>
              <a:t> &lt; NUM_THREADS; </a:t>
            </a:r>
            <a:r>
              <a:rPr lang="en-US" altLang="en-US" sz="1500" dirty="0" err="1">
                <a:latin typeface="Courier New" panose="02070309020205020404" pitchFamily="49" charset="0"/>
              </a:rPr>
              <a:t>i</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pthread_create</a:t>
            </a:r>
            <a:r>
              <a:rPr lang="en-US" altLang="en-US" sz="1500" dirty="0">
                <a:latin typeface="Courier New" panose="02070309020205020404" pitchFamily="49" charset="0"/>
              </a:rPr>
              <a:t>(&amp;</a:t>
            </a:r>
            <a:r>
              <a:rPr lang="en-US" altLang="en-US" sz="1500" dirty="0" err="1">
                <a:latin typeface="Courier New" panose="02070309020205020404" pitchFamily="49" charset="0"/>
              </a:rPr>
              <a:t>tid</a:t>
            </a:r>
            <a:r>
              <a:rPr lang="en-US" altLang="en-US" sz="1500" dirty="0">
                <a:latin typeface="Courier New" panose="02070309020205020404" pitchFamily="49" charset="0"/>
              </a:rPr>
              <a:t>[</a:t>
            </a:r>
            <a:r>
              <a:rPr lang="en-US" altLang="en-US" sz="1500" dirty="0" err="1">
                <a:latin typeface="Courier New" panose="02070309020205020404" pitchFamily="49" charset="0"/>
              </a:rPr>
              <a:t>i</a:t>
            </a:r>
            <a:r>
              <a:rPr lang="en-US" altLang="en-US" sz="1500" dirty="0">
                <a:latin typeface="Courier New" panose="02070309020205020404" pitchFamily="49" charset="0"/>
              </a:rPr>
              <a:t>],&amp;</a:t>
            </a:r>
            <a:r>
              <a:rPr lang="en-US" altLang="en-US" sz="1500" dirty="0" err="1">
                <a:latin typeface="Courier New" panose="02070309020205020404" pitchFamily="49" charset="0"/>
              </a:rPr>
              <a:t>attr,runner,NULL</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now join on each thread */</a:t>
            </a:r>
            <a:br>
              <a:rPr lang="en-US" altLang="en-US" sz="1500" dirty="0">
                <a:latin typeface="Courier New" panose="02070309020205020404" pitchFamily="49" charset="0"/>
              </a:rPr>
            </a:br>
            <a:r>
              <a:rPr lang="en-US" altLang="en-US" sz="1500" dirty="0">
                <a:latin typeface="Courier New" panose="02070309020205020404" pitchFamily="49" charset="0"/>
              </a:rPr>
              <a:t>   for (</a:t>
            </a:r>
            <a:r>
              <a:rPr lang="en-US" altLang="en-US" sz="1500" dirty="0" err="1">
                <a:latin typeface="Courier New" panose="02070309020205020404" pitchFamily="49" charset="0"/>
              </a:rPr>
              <a:t>i</a:t>
            </a:r>
            <a:r>
              <a:rPr lang="en-US" altLang="en-US" sz="1500" dirty="0">
                <a:latin typeface="Courier New" panose="02070309020205020404" pitchFamily="49" charset="0"/>
              </a:rPr>
              <a:t> = 0; </a:t>
            </a:r>
            <a:r>
              <a:rPr lang="en-US" altLang="en-US" sz="1500" dirty="0" err="1">
                <a:latin typeface="Courier New" panose="02070309020205020404" pitchFamily="49" charset="0"/>
              </a:rPr>
              <a:t>i</a:t>
            </a:r>
            <a:r>
              <a:rPr lang="en-US" altLang="en-US" sz="1500" dirty="0">
                <a:latin typeface="Courier New" panose="02070309020205020404" pitchFamily="49" charset="0"/>
              </a:rPr>
              <a:t> &lt; NUM_THREADS; </a:t>
            </a:r>
            <a:r>
              <a:rPr lang="en-US" altLang="en-US" sz="1500" dirty="0" err="1">
                <a:latin typeface="Courier New" panose="02070309020205020404" pitchFamily="49" charset="0"/>
              </a:rPr>
              <a:t>i</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pthread_join</a:t>
            </a:r>
            <a:r>
              <a:rPr lang="en-US" altLang="en-US" sz="1500" dirty="0">
                <a:latin typeface="Courier New" panose="02070309020205020404" pitchFamily="49" charset="0"/>
              </a:rPr>
              <a:t>(</a:t>
            </a:r>
            <a:r>
              <a:rPr lang="en-US" altLang="en-US" sz="1500" dirty="0" err="1">
                <a:latin typeface="Courier New" panose="02070309020205020404" pitchFamily="49" charset="0"/>
              </a:rPr>
              <a:t>tid</a:t>
            </a:r>
            <a:r>
              <a:rPr lang="en-US" altLang="en-US" sz="1500" dirty="0">
                <a:latin typeface="Courier New" panose="02070309020205020404" pitchFamily="49" charset="0"/>
              </a:rPr>
              <a:t>[</a:t>
            </a:r>
            <a:r>
              <a:rPr lang="en-US" altLang="en-US" sz="1500" dirty="0" err="1">
                <a:latin typeface="Courier New" panose="02070309020205020404" pitchFamily="49" charset="0"/>
              </a:rPr>
              <a:t>i</a:t>
            </a:r>
            <a:r>
              <a:rPr lang="en-US" altLang="en-US" sz="1500" dirty="0">
                <a:latin typeface="Courier New" panose="02070309020205020404" pitchFamily="49" charset="0"/>
              </a:rPr>
              <a:t>], NULL); </a:t>
            </a:r>
          </a:p>
          <a:p>
            <a:pPr marL="0" indent="0">
              <a:buFont typeface="Monotype Sorts" pitchFamily="-84" charset="2"/>
              <a:buNone/>
            </a:pPr>
            <a:r>
              <a:rPr lang="en-US" altLang="en-US" sz="1500" dirty="0">
                <a:latin typeface="Courier New" panose="02070309020205020404" pitchFamily="49" charset="0"/>
              </a:rPr>
              <a:t>}</a:t>
            </a:r>
          </a:p>
          <a:p>
            <a:pPr marL="0" indent="0">
              <a:buFont typeface="Monotype Sorts" pitchFamily="-84" charset="2"/>
              <a:buNone/>
            </a:pP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Each thread will begin control in this function */ </a:t>
            </a:r>
          </a:p>
          <a:p>
            <a:pPr marL="0" indent="0">
              <a:buFont typeface="Monotype Sorts" pitchFamily="-84" charset="2"/>
              <a:buNone/>
            </a:pPr>
            <a:r>
              <a:rPr lang="en-US" altLang="en-US" sz="1500" dirty="0">
                <a:latin typeface="Courier New" panose="02070309020205020404" pitchFamily="49" charset="0"/>
              </a:rPr>
              <a:t>void *runner(void *param)</a:t>
            </a:r>
            <a:br>
              <a:rPr lang="en-US" altLang="en-US" sz="1500" dirty="0">
                <a:latin typeface="Courier New" panose="02070309020205020404" pitchFamily="49" charset="0"/>
              </a:rPr>
            </a:b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do some work ... */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pthread_exit</a:t>
            </a:r>
            <a:r>
              <a:rPr lang="en-US" altLang="en-US" sz="1500" dirty="0">
                <a:latin typeface="Courier New" panose="02070309020205020404" pitchFamily="49" charset="0"/>
              </a:rPr>
              <a:t>(0); </a:t>
            </a:r>
          </a:p>
          <a:p>
            <a:pPr marL="0" indent="0">
              <a:buFont typeface="Monotype Sorts" pitchFamily="-84" charset="2"/>
              <a:buNone/>
            </a:pPr>
            <a:r>
              <a:rPr lang="en-US" altLang="en-US" sz="1500" dirty="0">
                <a:latin typeface="Courier New" panose="02070309020205020404" pitchFamily="49" charset="0"/>
              </a:rPr>
              <a:t>} </a:t>
            </a:r>
          </a:p>
        </p:txBody>
      </p:sp>
      <p:sp>
        <p:nvSpPr>
          <p:cNvPr id="6" name="Rectangle 2">
            <a:extLst>
              <a:ext uri="{FF2B5EF4-FFF2-40B4-BE49-F238E27FC236}">
                <a16:creationId xmlns:a16="http://schemas.microsoft.com/office/drawing/2014/main" id="{29CFE5C5-C5D0-4CA7-B035-CEFFD0E53F44}"/>
              </a:ext>
            </a:extLst>
          </p:cNvPr>
          <p:cNvSpPr>
            <a:spLocks noGrp="1" noChangeArrowheads="1"/>
          </p:cNvSpPr>
          <p:nvPr>
            <p:ph type="title"/>
          </p:nvPr>
        </p:nvSpPr>
        <p:spPr>
          <a:xfrm>
            <a:off x="1048969" y="122093"/>
            <a:ext cx="7996335" cy="576262"/>
          </a:xfrm>
        </p:spPr>
        <p:txBody>
          <a:bodyPr/>
          <a:lstStyle/>
          <a:p>
            <a:pPr eaLnBrk="1" hangingPunct="1"/>
            <a:r>
              <a:rPr lang="en-US" altLang="en-US" sz="2800" dirty="0"/>
              <a:t>POSIX Real-Time Scheduling API (Cont.)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E181A9CF-D82A-47BC-AB9C-DC9AFB414DC6}"/>
              </a:ext>
            </a:extLst>
          </p:cNvPr>
          <p:cNvSpPr>
            <a:spLocks noGrp="1" noChangeArrowheads="1"/>
          </p:cNvSpPr>
          <p:nvPr>
            <p:ph type="title"/>
          </p:nvPr>
        </p:nvSpPr>
        <p:spPr>
          <a:xfrm>
            <a:off x="1138238" y="142417"/>
            <a:ext cx="7548562" cy="576262"/>
          </a:xfrm>
        </p:spPr>
        <p:txBody>
          <a:bodyPr/>
          <a:lstStyle/>
          <a:p>
            <a:pPr eaLnBrk="1" hangingPunct="1"/>
            <a:r>
              <a:rPr lang="en-US" altLang="en-US" dirty="0"/>
              <a:t>Operating System Examples</a:t>
            </a:r>
          </a:p>
        </p:txBody>
      </p:sp>
      <p:sp>
        <p:nvSpPr>
          <p:cNvPr id="108546" name="Rectangle 3">
            <a:extLst>
              <a:ext uri="{FF2B5EF4-FFF2-40B4-BE49-F238E27FC236}">
                <a16:creationId xmlns:a16="http://schemas.microsoft.com/office/drawing/2014/main" id="{70A19F9C-142A-4E79-B8AA-6FCF25AA622F}"/>
              </a:ext>
            </a:extLst>
          </p:cNvPr>
          <p:cNvSpPr>
            <a:spLocks noGrp="1" noChangeArrowheads="1"/>
          </p:cNvSpPr>
          <p:nvPr>
            <p:ph type="body" idx="1"/>
          </p:nvPr>
        </p:nvSpPr>
        <p:spPr>
          <a:xfrm>
            <a:off x="849086" y="1109663"/>
            <a:ext cx="6750277" cy="3508375"/>
          </a:xfrm>
        </p:spPr>
        <p:txBody>
          <a:bodyPr/>
          <a:lstStyle/>
          <a:p>
            <a:r>
              <a:rPr lang="en-US" altLang="en-US" dirty="0"/>
              <a:t>Linux scheduling</a:t>
            </a:r>
          </a:p>
          <a:p>
            <a:r>
              <a:rPr lang="en-US" altLang="en-US" dirty="0"/>
              <a:t>Windows scheduling</a:t>
            </a:r>
          </a:p>
          <a:p>
            <a:r>
              <a:rPr lang="en-US" altLang="en-US" dirty="0"/>
              <a:t>Solaris scheduling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8169387F-9479-4DF2-BB9E-7943E278796F}"/>
              </a:ext>
            </a:extLst>
          </p:cNvPr>
          <p:cNvSpPr>
            <a:spLocks noGrp="1" noChangeArrowheads="1"/>
          </p:cNvSpPr>
          <p:nvPr>
            <p:ph type="title"/>
          </p:nvPr>
        </p:nvSpPr>
        <p:spPr>
          <a:xfrm>
            <a:off x="1011283" y="129823"/>
            <a:ext cx="7848600" cy="576262"/>
          </a:xfrm>
        </p:spPr>
        <p:txBody>
          <a:bodyPr/>
          <a:lstStyle/>
          <a:p>
            <a:pPr eaLnBrk="1" hangingPunct="1"/>
            <a:r>
              <a:rPr lang="en-US" altLang="en-US" sz="2800" dirty="0"/>
              <a:t>Linux Scheduling Through Version 2.5</a:t>
            </a:r>
          </a:p>
        </p:txBody>
      </p:sp>
      <p:sp>
        <p:nvSpPr>
          <p:cNvPr id="110594" name="Rectangle 3">
            <a:extLst>
              <a:ext uri="{FF2B5EF4-FFF2-40B4-BE49-F238E27FC236}">
                <a16:creationId xmlns:a16="http://schemas.microsoft.com/office/drawing/2014/main" id="{1C80CB74-75D9-44E9-B5BE-5FA82CDE499B}"/>
              </a:ext>
            </a:extLst>
          </p:cNvPr>
          <p:cNvSpPr>
            <a:spLocks noGrp="1" noChangeArrowheads="1"/>
          </p:cNvSpPr>
          <p:nvPr>
            <p:ph type="body" idx="1"/>
          </p:nvPr>
        </p:nvSpPr>
        <p:spPr>
          <a:xfrm>
            <a:off x="802433" y="1057262"/>
            <a:ext cx="7650687" cy="4733938"/>
          </a:xfrm>
        </p:spPr>
        <p: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پیش از نسخه‌ی </a:t>
            </a:r>
            <a:r>
              <a:rPr kumimoji="0" lang="fa-IR"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۲.۵</a:t>
            </a: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هسته‌ی لینوکس، از نسخه‌ی اصلاح‌شده‌ی الگوریتم زمان‌بندی استاندارد یونیکس استفاده می‌شد</a:t>
            </a:r>
            <a:r>
              <a:rPr kumimoji="0" lang="en-US"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6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 نسخه‌ی </a:t>
            </a:r>
            <a:r>
              <a:rPr kumimoji="0" lang="fa-IR"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۲.۵</a:t>
            </a: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زمان‌بندی به الگوریتمی با زمان ثابت</a:t>
            </a:r>
            <a:r>
              <a:rPr kumimoji="0" lang="en-US"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 (O(1)) </a:t>
            </a: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تغییر یافت</a:t>
            </a:r>
            <a:r>
              <a:rPr kumimoji="0" lang="en-US"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6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این الگوریتم، پیش‌گیرانه و مبتنی بر اولویت است</a:t>
            </a:r>
            <a:r>
              <a:rPr kumimoji="0" lang="en-US"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6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دو محدوده‌ی اولویت وجود دارد: زمان-تقسیم</a:t>
            </a:r>
            <a:r>
              <a:rPr kumimoji="0" lang="en-US"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 (time-sharing) </a:t>
            </a: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 زمان حقیقی</a:t>
            </a:r>
            <a:r>
              <a:rPr kumimoji="0" lang="en-US"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 (real-time)</a:t>
            </a:r>
            <a:endParaRPr kumimoji="0" lang="en-US" altLang="en-US" sz="16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محدوده‌ی زمان حقیقی از </a:t>
            </a:r>
            <a:r>
              <a:rPr kumimoji="0" lang="fa-IR"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۰</a:t>
            </a: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تا </a:t>
            </a:r>
            <a:r>
              <a:rPr kumimoji="0" lang="fa-IR"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۹۹</a:t>
            </a: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و مقدار </a:t>
            </a:r>
            <a:r>
              <a:rPr kumimoji="0" lang="en-US" altLang="en-US" b="0" i="0" u="none" strike="noStrike" cap="none" normalizeH="0" baseline="0" dirty="0">
                <a:ln>
                  <a:noFill/>
                </a:ln>
                <a:solidFill>
                  <a:srgbClr val="1F1F1F"/>
                </a:solidFill>
                <a:effectLst/>
                <a:latin typeface="Arial Unicode MS"/>
                <a:ea typeface="Times New Roman" panose="02020603050405020304" pitchFamily="18" charset="0"/>
                <a:cs typeface="B Nazanin" panose="00000400000000000000" pitchFamily="2" charset="-78"/>
              </a:rPr>
              <a:t>nice</a:t>
            </a:r>
            <a:r>
              <a:rPr kumimoji="0" lang="en-US"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 </a:t>
            </a: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از </a:t>
            </a:r>
            <a:r>
              <a:rPr kumimoji="0" lang="fa-IR"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۱۰۰</a:t>
            </a: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تا </a:t>
            </a:r>
            <a:r>
              <a:rPr kumimoji="0" lang="fa-IR"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۱۴۰</a:t>
            </a: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را شامل می‌شود</a:t>
            </a:r>
            <a:r>
              <a:rPr kumimoji="0" lang="en-US"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6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این اولویت‌ها در یک اولویت کلی نگاشت می‌شوند، به طوری که مقادیر عددی پایین‌تر نشان‌دهنده‌ی اولویت بالاتر هستند</a:t>
            </a:r>
            <a:r>
              <a:rPr kumimoji="0" lang="en-US"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6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اولویت بالاتر، مقدار </a:t>
            </a:r>
            <a:r>
              <a:rPr kumimoji="0" lang="en-US" altLang="en-US" b="0" i="0" u="none" strike="noStrike" cap="none" normalizeH="0" baseline="0" dirty="0">
                <a:ln>
                  <a:noFill/>
                </a:ln>
                <a:solidFill>
                  <a:srgbClr val="1F1F1F"/>
                </a:solidFill>
                <a:effectLst/>
                <a:latin typeface="Arial Unicode MS"/>
                <a:ea typeface="Times New Roman" panose="02020603050405020304" pitchFamily="18" charset="0"/>
                <a:cs typeface="B Nazanin" panose="00000400000000000000" pitchFamily="2" charset="-78"/>
              </a:rPr>
              <a:t>q</a:t>
            </a:r>
            <a:r>
              <a:rPr kumimoji="0" lang="en-US"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 </a:t>
            </a: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بزرگ‌تری دریافت می‌کند</a:t>
            </a:r>
            <a:r>
              <a:rPr kumimoji="0" lang="en-US"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6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تا زمانی که زمان باقیمانده در تکه‌ی زمانی (فعال) وجود دارد، وظیفه قابل اجرا است</a:t>
            </a:r>
            <a:r>
              <a:rPr kumimoji="0" lang="en-US"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6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اگر زمانی باقی نمانده باشد (منقضی شده باشد)، تا زمانی که سایر وظایف تکه‌های زمانی خود را استفاده نکنند، قابل اجرا نیست</a:t>
            </a:r>
            <a:r>
              <a:rPr kumimoji="0" lang="en-US"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6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تمام وظایف قابل اجرا در ساختار داده‌ی صف اجرای</a:t>
            </a:r>
            <a:r>
              <a:rPr kumimoji="0" lang="en-US"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b="0" i="0" u="none" strike="noStrike" cap="none" normalizeH="0" baseline="0" dirty="0" err="1">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runqueue</a:t>
            </a:r>
            <a:r>
              <a:rPr kumimoji="0" lang="en-US"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 </a:t>
            </a: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ازای هر</a:t>
            </a:r>
            <a:r>
              <a:rPr kumimoji="0" lang="en-US"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 CPU </a:t>
            </a: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ردیابی می‌شوند</a:t>
            </a:r>
            <a:r>
              <a:rPr kumimoji="0" lang="en-US"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6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این ساختار شامل دو آرایه‌ی اولویت (فعال و منقضی‌شده) است</a:t>
            </a:r>
            <a:r>
              <a:rPr kumimoji="0" lang="en-US"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6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وظایف بر اساس اولویت فهرست‌بندی می‌شوند</a:t>
            </a:r>
            <a:r>
              <a:rPr kumimoji="0" lang="en-US"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6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هنگامی که دیگر وظیفه‌ی فعالی وجود نداشته باشد، آرایه‌ها جابه‌جا می‌شوند</a:t>
            </a:r>
            <a:r>
              <a:rPr kumimoji="0" lang="en-US"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6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این روش به خوبی کار می‌کرد، اما زمان پاسخ‌دهی ضعیفی برای فرایندهای تعاملی داشت</a:t>
            </a:r>
            <a:r>
              <a:rPr kumimoji="0" lang="en-US" altLang="en-US"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72308EB8-7072-4BEA-AF27-9B27AEE14DED}"/>
              </a:ext>
            </a:extLst>
          </p:cNvPr>
          <p:cNvSpPr>
            <a:spLocks noGrp="1" noChangeArrowheads="1"/>
          </p:cNvSpPr>
          <p:nvPr>
            <p:ph type="title"/>
          </p:nvPr>
        </p:nvSpPr>
        <p:spPr>
          <a:xfrm>
            <a:off x="1423952" y="161908"/>
            <a:ext cx="7594600" cy="576262"/>
          </a:xfrm>
        </p:spPr>
        <p:txBody>
          <a:bodyPr/>
          <a:lstStyle/>
          <a:p>
            <a:pPr eaLnBrk="1" hangingPunct="1"/>
            <a:r>
              <a:rPr lang="en-US" altLang="en-US" dirty="0"/>
              <a:t>Linux Scheduling in Version 2.6.23 +</a:t>
            </a:r>
          </a:p>
        </p:txBody>
      </p:sp>
      <p:sp>
        <p:nvSpPr>
          <p:cNvPr id="112642" name="Rectangle 3">
            <a:extLst>
              <a:ext uri="{FF2B5EF4-FFF2-40B4-BE49-F238E27FC236}">
                <a16:creationId xmlns:a16="http://schemas.microsoft.com/office/drawing/2014/main" id="{2B145118-E234-40BA-B90B-2874CDDAE191}"/>
              </a:ext>
            </a:extLst>
          </p:cNvPr>
          <p:cNvSpPr>
            <a:spLocks noGrp="1" noChangeArrowheads="1"/>
          </p:cNvSpPr>
          <p:nvPr>
            <p:ph type="body" idx="1"/>
          </p:nvPr>
        </p:nvSpPr>
        <p:spPr>
          <a:xfrm>
            <a:off x="783773" y="1063481"/>
            <a:ext cx="7865703" cy="5071253"/>
          </a:xfrm>
        </p:spPr>
        <p:txBody>
          <a:bodyPr/>
          <a:lstStyle/>
          <a:p>
            <a:pPr marL="0" marR="0" algn="r" rtl="1">
              <a:lnSpc>
                <a:spcPct val="107000"/>
              </a:lnSpc>
              <a:spcBef>
                <a:spcPts val="200"/>
              </a:spcBef>
              <a:spcAft>
                <a:spcPts val="0"/>
              </a:spcAft>
            </a:pPr>
            <a:r>
              <a:rPr lang="ar-SA"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زمان‌بندی کاملاً منصفانه</a:t>
            </a:r>
            <a:r>
              <a:rPr lang="en-US"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(Completely Fair Scheduler - CFS)</a:t>
            </a:r>
            <a:endParaRPr lang="en-US"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l" rtl="1"/>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CFS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الگوریتم زمان‌بندی جدید برای هسته‌ی لینوکس است که برای بهبود زمان پاسخ‌دهی فرایندهای تعاملی معرفی شد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Times New Roman" panose="02020603050405020304" pitchFamily="18" charset="0"/>
              <a:ea typeface="Times New Roman" panose="02020603050405020304" pitchFamily="18"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0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کلاس‌های زمان‌بندی</a:t>
            </a:r>
            <a:r>
              <a:rPr lang="en-US" sz="20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(Scheduling classes):</a:t>
            </a: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هر کلاس اولویت خاصی دارد</a:t>
            </a:r>
            <a:r>
              <a:rPr lang="en-US"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16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زمان‌بندی‌گر، وظیفه‌ی دارای بالاترین اولویت را در بالاترین کلاس زمان‌بندی انتخاب می‌کند</a:t>
            </a:r>
            <a:r>
              <a:rPr lang="en-US"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16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به جای اینکه کوانتوم بر اساس تخصیص زمان ثابت باشد، بر اساس نسبت زمان</a:t>
            </a:r>
            <a:r>
              <a:rPr lang="en-US"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CPU </a:t>
            </a:r>
            <a:r>
              <a:rPr lang="ar-SA"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است</a:t>
            </a:r>
            <a:r>
              <a:rPr lang="en-US"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16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دو کلاس زمان‌بندی گنجانده شده است، می‌توان کلاس‌های دیگری نیز اضافه کرد</a:t>
            </a:r>
            <a:r>
              <a:rPr lang="en-US"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16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gn="r" rtl="1">
              <a:lnSpc>
                <a:spcPct val="107000"/>
              </a:lnSpc>
              <a:spcBef>
                <a:spcPts val="0"/>
              </a:spcBef>
              <a:spcAft>
                <a:spcPts val="0"/>
              </a:spcAft>
              <a:tabLst>
                <a:tab pos="1371600" algn="l"/>
              </a:tabLst>
            </a:pPr>
            <a:r>
              <a:rPr lang="ar-SA"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پیش فرض</a:t>
            </a:r>
            <a:r>
              <a:rPr lang="en-US"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(default)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0"/>
              </a:spcAft>
              <a:tabLst>
                <a:tab pos="1371600" algn="l"/>
              </a:tabLst>
            </a:pPr>
            <a:r>
              <a:rPr lang="ar-SA"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زمان حقیقی</a:t>
            </a:r>
            <a:r>
              <a:rPr lang="en-US"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(real-time)</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40894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EB4A270-3C01-4E70-B6CB-FA456BBCDA90}"/>
              </a:ext>
            </a:extLst>
          </p:cNvPr>
          <p:cNvSpPr>
            <a:spLocks noGrp="1" noChangeArrowheads="1"/>
          </p:cNvSpPr>
          <p:nvPr>
            <p:ph type="title"/>
          </p:nvPr>
        </p:nvSpPr>
        <p:spPr>
          <a:xfrm>
            <a:off x="838200" y="229606"/>
            <a:ext cx="7848600" cy="576262"/>
          </a:xfrm>
        </p:spPr>
        <p:txBody>
          <a:bodyPr/>
          <a:lstStyle/>
          <a:p>
            <a:pPr eaLnBrk="1" hangingPunct="1"/>
            <a:r>
              <a:rPr lang="ar-SA" sz="3200" b="1" dirty="0">
                <a:solidFill>
                  <a:srgbClr val="0070C0"/>
                </a:solidFill>
                <a:effectLst/>
                <a:latin typeface="Arial" panose="020B0604020202020204" pitchFamily="34" charset="0"/>
                <a:ea typeface="Times New Roman" panose="02020603050405020304" pitchFamily="18" charset="0"/>
                <a:cs typeface="B Nazanin" panose="00000400000000000000" pitchFamily="2" charset="-78"/>
              </a:rPr>
              <a:t>زمان‌بندی</a:t>
            </a:r>
            <a:r>
              <a:rPr lang="fa-IR" sz="3200" b="1" dirty="0">
                <a:solidFill>
                  <a:srgbClr val="0070C0"/>
                </a:solidFill>
                <a:effectLst/>
                <a:latin typeface="Arial" panose="020B0604020202020204" pitchFamily="34" charset="0"/>
                <a:ea typeface="Times New Roman" panose="02020603050405020304" pitchFamily="18" charset="0"/>
                <a:cs typeface="B Nazanin" panose="00000400000000000000" pitchFamily="2" charset="-78"/>
              </a:rPr>
              <a:t> پردازنده </a:t>
            </a:r>
            <a:endParaRPr lang="en-US" altLang="en-US" dirty="0">
              <a:solidFill>
                <a:srgbClr val="0070C0"/>
              </a:solidFill>
            </a:endParaRPr>
          </a:p>
        </p:txBody>
      </p:sp>
      <p:sp>
        <p:nvSpPr>
          <p:cNvPr id="27651" name="Rectangle 3">
            <a:extLst>
              <a:ext uri="{FF2B5EF4-FFF2-40B4-BE49-F238E27FC236}">
                <a16:creationId xmlns:a16="http://schemas.microsoft.com/office/drawing/2014/main" id="{6B795676-7DD0-4F16-8B81-4EFFF754D531}"/>
              </a:ext>
            </a:extLst>
          </p:cNvPr>
          <p:cNvSpPr>
            <a:spLocks noGrp="1" noChangeArrowheads="1"/>
          </p:cNvSpPr>
          <p:nvPr>
            <p:ph type="body" idx="1"/>
          </p:nvPr>
        </p:nvSpPr>
        <p:spPr>
          <a:xfrm>
            <a:off x="188537" y="805869"/>
            <a:ext cx="8691512" cy="5320612"/>
          </a:xfrm>
        </p:spPr>
        <p:txBody>
          <a:bodyPr/>
          <a:lstStyle/>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fa-IR"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زمان‌بند پردازنده</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ar-SA"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از میان فرایندهای موجود در صف آماده، یک فرایند را برای اجرا بر روی یک هسته پردازشی انتخاب می‌کند</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0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صف آماده می‌تواند به روش‌های مختلف اولویت‌گذاری شود</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0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72308EB8-7072-4BEA-AF27-9B27AEE14DED}"/>
              </a:ext>
            </a:extLst>
          </p:cNvPr>
          <p:cNvSpPr>
            <a:spLocks noGrp="1" noChangeArrowheads="1"/>
          </p:cNvSpPr>
          <p:nvPr>
            <p:ph type="title"/>
          </p:nvPr>
        </p:nvSpPr>
        <p:spPr>
          <a:xfrm>
            <a:off x="1332512" y="69396"/>
            <a:ext cx="7594600" cy="576262"/>
          </a:xfrm>
        </p:spPr>
        <p:txBody>
          <a:bodyPr/>
          <a:lstStyle/>
          <a:p>
            <a:pPr eaLnBrk="1" hangingPunct="1"/>
            <a:r>
              <a:rPr lang="en-US" altLang="en-US" sz="2400" dirty="0"/>
              <a:t>Linux Scheduling in Version 2.6.23 + (Cont.)</a:t>
            </a:r>
          </a:p>
        </p:txBody>
      </p:sp>
      <p:sp>
        <p:nvSpPr>
          <p:cNvPr id="112642" name="Rectangle 3">
            <a:extLst>
              <a:ext uri="{FF2B5EF4-FFF2-40B4-BE49-F238E27FC236}">
                <a16:creationId xmlns:a16="http://schemas.microsoft.com/office/drawing/2014/main" id="{2B145118-E234-40BA-B90B-2874CDDAE191}"/>
              </a:ext>
            </a:extLst>
          </p:cNvPr>
          <p:cNvSpPr>
            <a:spLocks noGrp="1" noChangeArrowheads="1"/>
          </p:cNvSpPr>
          <p:nvPr>
            <p:ph type="body" idx="1"/>
          </p:nvPr>
        </p:nvSpPr>
        <p:spPr>
          <a:xfrm>
            <a:off x="783773" y="951721"/>
            <a:ext cx="7205195" cy="4943753"/>
          </a:xfrm>
        </p:spPr>
        <p:txBody>
          <a:bodyPr/>
          <a:lstStyle/>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محاسبه‌ی کوانتوم</a:t>
            </a:r>
            <a:r>
              <a:rPr lang="en-US"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کوانتوم بر اساس مقدار</a:t>
            </a:r>
            <a:r>
              <a:rPr lang="ar-SA" sz="2000" dirty="0">
                <a:solidFill>
                  <a:srgbClr val="1F1F1F"/>
                </a:solidFill>
                <a:effectLst/>
                <a:latin typeface="Calibri" panose="020F0502020204030204" pitchFamily="34" charset="0"/>
                <a:ea typeface="Times New Roman" panose="02020603050405020304" pitchFamily="18" charset="0"/>
                <a:cs typeface="Cambria" panose="02040503050406030204" pitchFamily="18" charset="0"/>
              </a:rPr>
              <a:t> </a:t>
            </a:r>
            <a:r>
              <a:rPr lang="en-US" sz="2000" dirty="0">
                <a:solidFill>
                  <a:srgbClr val="1F1F1F"/>
                </a:solidFill>
                <a:effectLst/>
                <a:latin typeface="Courier New" panose="02070309020205020404" pitchFamily="49" charset="0"/>
                <a:ea typeface="Times New Roman" panose="02020603050405020304" pitchFamily="18" charset="0"/>
                <a:cs typeface="B Nazanin" panose="00000400000000000000" pitchFamily="2" charset="-78"/>
              </a:rPr>
              <a:t>nice</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از </a:t>
            </a:r>
            <a:r>
              <a:rPr lang="fa-IR"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۲۰-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تا </a:t>
            </a:r>
            <a:r>
              <a:rPr lang="fa-IR"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۱۹+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محاسبه می‌شود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مقدار پایین‌تر اولویت بالاتری دارد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تأخیر هدف</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(target latency)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محاسبه می‌شود؛ یعنی فاصله‌ی زمانی که طی آن وظیفه باید حداقل یک بار اجرا شود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تأخیر هدف می‌تواند افزایش یابد، مثلا اگر تعداد کارهای فعال افزایش یابد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 اجرای مجازی</a:t>
            </a:r>
            <a:r>
              <a:rPr lang="en-US"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2000" b="1"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vruntime</a:t>
            </a:r>
            <a:r>
              <a:rPr lang="en-US"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زمان‌بندی‌گر</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CFS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برای هر وظیفه، زمان اجرای مجازی را در متغیر</a:t>
            </a:r>
            <a:r>
              <a:rPr lang="ar-SA" sz="2000" dirty="0">
                <a:solidFill>
                  <a:srgbClr val="1F1F1F"/>
                </a:solidFill>
                <a:effectLst/>
                <a:latin typeface="Calibri" panose="020F0502020204030204" pitchFamily="34" charset="0"/>
                <a:ea typeface="Times New Roman" panose="02020603050405020304" pitchFamily="18" charset="0"/>
                <a:cs typeface="Cambria" panose="02040503050406030204" pitchFamily="18" charset="0"/>
              </a:rPr>
              <a:t> </a:t>
            </a:r>
            <a:r>
              <a:rPr lang="en-US" sz="2000" dirty="0" err="1">
                <a:solidFill>
                  <a:srgbClr val="1F1F1F"/>
                </a:solidFill>
                <a:effectLst/>
                <a:latin typeface="Courier New" panose="02070309020205020404" pitchFamily="49" charset="0"/>
                <a:ea typeface="Times New Roman" panose="02020603050405020304" pitchFamily="18" charset="0"/>
                <a:cs typeface="B Nazanin" panose="00000400000000000000" pitchFamily="2" charset="-78"/>
              </a:rPr>
              <a:t>vruntime</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نگه می‌دارد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با یک عامل پوسیدگی</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(decay factor)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 اساس اولویت وظیفه همراه است - اولویت پایین‌تر، نرخ پوسیدگی بالاتر است</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اولویت پیش‌فرضِ معمولی منجر به زمان اجرای مجازی = زمان اجرای واقعی می‌شود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انتخاب وظیفه‌ی بعدی</a:t>
            </a:r>
            <a:r>
              <a:rPr lang="en-US"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برای انتخاب وظیفه‌ی بعدی برای اجرا، زمان‌بندی‌گر وظیفه‌ای را با کمترین زمان اجرای مجازی انتخاب می‌کند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0051E590-6092-4C16-A466-20459637CDD0}"/>
              </a:ext>
            </a:extLst>
          </p:cNvPr>
          <p:cNvSpPr>
            <a:spLocks noGrp="1" noChangeArrowheads="1"/>
          </p:cNvSpPr>
          <p:nvPr>
            <p:ph type="title"/>
          </p:nvPr>
        </p:nvSpPr>
        <p:spPr>
          <a:xfrm>
            <a:off x="827088" y="130652"/>
            <a:ext cx="7859712" cy="576262"/>
          </a:xfrm>
        </p:spPr>
        <p:txBody>
          <a:bodyPr/>
          <a:lstStyle/>
          <a:p>
            <a:pPr eaLnBrk="1" hangingPunct="1"/>
            <a:r>
              <a:rPr lang="en-US" altLang="en-US" dirty="0"/>
              <a:t>CFS Performance</a:t>
            </a:r>
          </a:p>
        </p:txBody>
      </p:sp>
      <p:pic>
        <p:nvPicPr>
          <p:cNvPr id="114690" name="Picture 4" descr="Screen Shot 2012-12-17 at 9.25.06 PM.png">
            <a:extLst>
              <a:ext uri="{FF2B5EF4-FFF2-40B4-BE49-F238E27FC236}">
                <a16:creationId xmlns:a16="http://schemas.microsoft.com/office/drawing/2014/main" id="{E26FC3A4-5035-4C42-831C-EFBC436295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6513" y="1077913"/>
            <a:ext cx="4389437"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a:extLst>
              <a:ext uri="{FF2B5EF4-FFF2-40B4-BE49-F238E27FC236}">
                <a16:creationId xmlns:a16="http://schemas.microsoft.com/office/drawing/2014/main" id="{77CC9487-DADE-43D0-8ECA-52F4E44EB927}"/>
              </a:ext>
            </a:extLst>
          </p:cNvPr>
          <p:cNvSpPr>
            <a:spLocks noGrp="1"/>
          </p:cNvSpPr>
          <p:nvPr>
            <p:ph type="title"/>
          </p:nvPr>
        </p:nvSpPr>
        <p:spPr>
          <a:xfrm>
            <a:off x="457200" y="137390"/>
            <a:ext cx="8229600" cy="576262"/>
          </a:xfrm>
        </p:spPr>
        <p:txBody>
          <a:bodyPr/>
          <a:lstStyle/>
          <a:p>
            <a:r>
              <a:rPr lang="en-US" altLang="en-US" dirty="0"/>
              <a:t>Linux Scheduling (Cont.)</a:t>
            </a:r>
          </a:p>
        </p:txBody>
      </p:sp>
      <p:sp>
        <p:nvSpPr>
          <p:cNvPr id="116738" name="Content Placeholder 2">
            <a:extLst>
              <a:ext uri="{FF2B5EF4-FFF2-40B4-BE49-F238E27FC236}">
                <a16:creationId xmlns:a16="http://schemas.microsoft.com/office/drawing/2014/main" id="{E02DB423-4929-4748-A706-EFB4B1D0D838}"/>
              </a:ext>
            </a:extLst>
          </p:cNvPr>
          <p:cNvSpPr>
            <a:spLocks noGrp="1"/>
          </p:cNvSpPr>
          <p:nvPr>
            <p:ph idx="1"/>
          </p:nvPr>
        </p:nvSpPr>
        <p:spPr>
          <a:xfrm>
            <a:off x="882650" y="1022668"/>
            <a:ext cx="7791450" cy="4530725"/>
          </a:xfrm>
        </p:spPr>
        <p: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4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زمان‌بندی زمان حقیقی بر اساس</a:t>
            </a:r>
            <a:r>
              <a:rPr kumimoji="0" lang="en-US" altLang="en-US" sz="24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 POSIX.1b (Real-time scheduling according to POSIX.1b)</a:t>
            </a:r>
            <a:endParaRPr kumimoji="0" lang="en-US" altLang="en-US" sz="2000" b="0"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وظایف </a:t>
            </a:r>
            <a:r>
              <a:rPr kumimoji="0" lang="fa-IR"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بلادرنگ </a:t>
            </a: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دارای اولویت‌های استاتیک هستند</a:t>
            </a:r>
            <a:r>
              <a:rPr kumimoji="0" lang="en-US"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b="0" i="0" u="none" strike="noStrike" cap="none" normalizeH="0" baseline="0" dirty="0">
              <a:ln>
                <a:noFill/>
              </a:ln>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اولویت‌های </a:t>
            </a:r>
            <a:r>
              <a:rPr kumimoji="0" lang="fa-IR"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بلادرنگ </a:t>
            </a: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به همراه اولویت‌های عادی در یک طرح اولویت کلی نگاشت می‌شوند</a:t>
            </a:r>
            <a:r>
              <a:rPr kumimoji="0" lang="en-US"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b="0" i="0" u="none" strike="noStrike" cap="none" normalizeH="0" baseline="0" dirty="0">
              <a:ln>
                <a:noFill/>
              </a:ln>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مقدار</a:t>
            </a:r>
            <a:r>
              <a:rPr kumimoji="0" lang="ar-SA" altLang="en-US" sz="2400" b="0" i="0" u="none" strike="noStrike" cap="none" normalizeH="0" baseline="0" dirty="0">
                <a:ln>
                  <a:noFill/>
                </a:ln>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2400" b="0" i="0" u="none" strike="noStrike" cap="none" normalizeH="0" baseline="0" dirty="0">
                <a:ln>
                  <a:noFill/>
                </a:ln>
                <a:solidFill>
                  <a:srgbClr val="1F1F1F"/>
                </a:solidFill>
                <a:effectLst/>
                <a:latin typeface="Arial Unicode MS"/>
                <a:ea typeface="Calibri" panose="020F0502020204030204" pitchFamily="34" charset="0"/>
                <a:cs typeface="B Nazanin" panose="00000400000000000000" pitchFamily="2" charset="-78"/>
              </a:rPr>
              <a:t>nice</a:t>
            </a:r>
            <a:r>
              <a:rPr kumimoji="0" lang="en-US" altLang="en-US" sz="2400" b="0" i="0" u="none" strike="noStrike" cap="none" normalizeH="0" baseline="0" dirty="0">
                <a:ln>
                  <a:noFill/>
                </a:ln>
                <a:solidFill>
                  <a:srgbClr val="1F1F1F"/>
                </a:solidFill>
                <a:effectLst/>
                <a:latin typeface="Calibri" panose="020F0502020204030204" pitchFamily="34" charset="0"/>
                <a:ea typeface="Calibri" panose="020F0502020204030204" pitchFamily="34" charset="0"/>
                <a:cs typeface="Arial" panose="020B0604020202020204" pitchFamily="34" charset="0"/>
              </a:rPr>
              <a:t> </a:t>
            </a: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برابر با </a:t>
            </a:r>
            <a:r>
              <a:rPr kumimoji="0" lang="fa-IR"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۲۰- </a:t>
            </a: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به اولویت کلی </a:t>
            </a:r>
            <a:r>
              <a:rPr kumimoji="0" lang="fa-IR"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۱۰۰</a:t>
            </a: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 نگاشت می‌شود</a:t>
            </a:r>
            <a:r>
              <a:rPr kumimoji="0" lang="en-US"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b="0" i="0" u="none" strike="noStrike" cap="none" normalizeH="0" baseline="0" dirty="0">
              <a:ln>
                <a:noFill/>
              </a:ln>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مقدار</a:t>
            </a:r>
            <a:r>
              <a:rPr kumimoji="0" lang="ar-SA" altLang="en-US" sz="2400" b="0" i="0" u="none" strike="noStrike" cap="none" normalizeH="0" baseline="0" dirty="0">
                <a:ln>
                  <a:noFill/>
                </a:ln>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2400" b="0" i="0" u="none" strike="noStrike" cap="none" normalizeH="0" baseline="0" dirty="0">
                <a:ln>
                  <a:noFill/>
                </a:ln>
                <a:solidFill>
                  <a:srgbClr val="1F1F1F"/>
                </a:solidFill>
                <a:effectLst/>
                <a:latin typeface="Arial Unicode MS"/>
                <a:ea typeface="Calibri" panose="020F0502020204030204" pitchFamily="34" charset="0"/>
                <a:cs typeface="B Nazanin" panose="00000400000000000000" pitchFamily="2" charset="-78"/>
              </a:rPr>
              <a:t>nice</a:t>
            </a:r>
            <a:r>
              <a:rPr kumimoji="0" lang="en-US" altLang="en-US" sz="2400" b="0" i="0" u="none" strike="noStrike" cap="none" normalizeH="0" baseline="0" dirty="0">
                <a:ln>
                  <a:noFill/>
                </a:ln>
                <a:solidFill>
                  <a:srgbClr val="1F1F1F"/>
                </a:solidFill>
                <a:effectLst/>
                <a:latin typeface="Calibri" panose="020F0502020204030204" pitchFamily="34" charset="0"/>
                <a:ea typeface="Calibri" panose="020F0502020204030204" pitchFamily="34" charset="0"/>
                <a:cs typeface="Arial" panose="020B0604020202020204" pitchFamily="34" charset="0"/>
              </a:rPr>
              <a:t> </a:t>
            </a: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برابر با </a:t>
            </a:r>
            <a:r>
              <a:rPr kumimoji="0" lang="fa-IR"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۱۹+ </a:t>
            </a: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به اولویت </a:t>
            </a:r>
            <a:r>
              <a:rPr kumimoji="0" lang="fa-IR"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۱۳</a:t>
            </a: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٩ نگاشت می‌شود</a:t>
            </a:r>
            <a:r>
              <a:rPr kumimoji="0" lang="en-US"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10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116739" name="Picture 1" descr="Screen Shot 2012-12-17 at 9.28.34 PM.png">
            <a:extLst>
              <a:ext uri="{FF2B5EF4-FFF2-40B4-BE49-F238E27FC236}">
                <a16:creationId xmlns:a16="http://schemas.microsoft.com/office/drawing/2014/main" id="{962147AC-858B-4382-8168-1FA988CFB0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3752" y="4281488"/>
            <a:ext cx="7736758"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E27A637-C873-468F-B71D-70A60521FB40}"/>
              </a:ext>
            </a:extLst>
          </p:cNvPr>
          <p:cNvSpPr>
            <a:spLocks noChangeArrowheads="1"/>
          </p:cNvSpPr>
          <p:nvPr/>
        </p:nvSpPr>
        <p:spPr bwMode="auto">
          <a:xfrm>
            <a:off x="0" y="77280"/>
            <a:ext cx="65" cy="3026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id="{15E5355E-AE48-4BA0-9903-BD07675EB4FA}"/>
              </a:ext>
            </a:extLst>
          </p:cNvPr>
          <p:cNvSpPr>
            <a:spLocks noGrp="1"/>
          </p:cNvSpPr>
          <p:nvPr>
            <p:ph type="title"/>
          </p:nvPr>
        </p:nvSpPr>
        <p:spPr>
          <a:xfrm>
            <a:off x="457200" y="228830"/>
            <a:ext cx="8229600" cy="576262"/>
          </a:xfrm>
        </p:spPr>
        <p:txBody>
          <a:bodyPr/>
          <a:lstStyle/>
          <a:p>
            <a:r>
              <a:rPr lang="en-US" altLang="en-US" dirty="0"/>
              <a:t>Linux Scheduling (Cont.)</a:t>
            </a:r>
          </a:p>
        </p:txBody>
      </p:sp>
      <p:sp>
        <p:nvSpPr>
          <p:cNvPr id="117762" name="Content Placeholder 2">
            <a:extLst>
              <a:ext uri="{FF2B5EF4-FFF2-40B4-BE49-F238E27FC236}">
                <a16:creationId xmlns:a16="http://schemas.microsoft.com/office/drawing/2014/main" id="{A42B57D8-264F-4D4F-9A5A-A9E3DC09C54C}"/>
              </a:ext>
            </a:extLst>
          </p:cNvPr>
          <p:cNvSpPr>
            <a:spLocks noGrp="1"/>
          </p:cNvSpPr>
          <p:nvPr>
            <p:ph idx="1"/>
          </p:nvPr>
        </p:nvSpPr>
        <p:spPr>
          <a:xfrm>
            <a:off x="882650" y="1144588"/>
            <a:ext cx="7791450" cy="4530725"/>
          </a:xfrm>
        </p:spPr>
        <p:txBody>
          <a:bodyPr/>
          <a:lstStyle/>
          <a:p>
            <a:pPr marL="0" marR="0" algn="r" rtl="1"/>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هسته‌ی لینوکس از توازن بار پشتیبانی می‌کند، اما همچنین از</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NUMA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(دسترسی غیر یکنواخت به حافظه) آگاه است</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0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دامنه‌ی زمان‌بندی</a:t>
            </a:r>
            <a:r>
              <a:rPr lang="en-US" sz="20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(Scheduling domain):</a:t>
            </a:r>
            <a:r>
              <a:rPr lang="en-US"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ar-SA"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مجموعه‌ای از هسته‌های</a:t>
            </a:r>
            <a:r>
              <a:rPr lang="en-US"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CPU </a:t>
            </a:r>
            <a:r>
              <a:rPr lang="ar-SA"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است که می‌توان آن‌ها را در برابر یکدیگر متعادل کرد</a:t>
            </a:r>
            <a:r>
              <a:rPr lang="en-US"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0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دامنه‌ها بر اساس اشتراک</a:t>
            </a:r>
            <a:r>
              <a:rPr lang="en-US"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fa-IR"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هایشان </a:t>
            </a:r>
            <a:r>
              <a:rPr lang="ar-SA"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(به عنوان مثال، حافظه‌ی کش) سازماندهی می‌شوند</a:t>
            </a:r>
            <a:r>
              <a:rPr lang="en-US"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0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هدف این است که از مهاجرت رشته‌ها بین دامنه‌ها جلوگیری شود</a:t>
            </a:r>
            <a:r>
              <a:rPr lang="en-US"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0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17763" name="Picture 1">
            <a:extLst>
              <a:ext uri="{FF2B5EF4-FFF2-40B4-BE49-F238E27FC236}">
                <a16:creationId xmlns:a16="http://schemas.microsoft.com/office/drawing/2014/main" id="{419DDE73-3A6B-402B-AD36-41FFBDF50E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3775" y="3662363"/>
            <a:ext cx="398145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a:extLst>
              <a:ext uri="{FF2B5EF4-FFF2-40B4-BE49-F238E27FC236}">
                <a16:creationId xmlns:a16="http://schemas.microsoft.com/office/drawing/2014/main" id="{214258E6-EE47-481F-8719-5DE0EA27B5B0}"/>
              </a:ext>
            </a:extLst>
          </p:cNvPr>
          <p:cNvSpPr>
            <a:spLocks noGrp="1"/>
          </p:cNvSpPr>
          <p:nvPr>
            <p:ph type="title"/>
          </p:nvPr>
        </p:nvSpPr>
        <p:spPr>
          <a:xfrm>
            <a:off x="457200" y="173673"/>
            <a:ext cx="8229600" cy="576262"/>
          </a:xfrm>
        </p:spPr>
        <p:txBody>
          <a:bodyPr/>
          <a:lstStyle/>
          <a:p>
            <a:r>
              <a:rPr lang="en-US" altLang="en-US" dirty="0"/>
              <a:t>Windows Priority Classes</a:t>
            </a:r>
          </a:p>
        </p:txBody>
      </p:sp>
      <p:sp>
        <p:nvSpPr>
          <p:cNvPr id="119810" name="Content Placeholder 2">
            <a:extLst>
              <a:ext uri="{FF2B5EF4-FFF2-40B4-BE49-F238E27FC236}">
                <a16:creationId xmlns:a16="http://schemas.microsoft.com/office/drawing/2014/main" id="{5EE62716-21CA-4281-A3FF-131F55341FBF}"/>
              </a:ext>
            </a:extLst>
          </p:cNvPr>
          <p:cNvSpPr>
            <a:spLocks noGrp="1"/>
          </p:cNvSpPr>
          <p:nvPr>
            <p:ph idx="1"/>
          </p:nvPr>
        </p:nvSpPr>
        <p:spPr>
          <a:xfrm>
            <a:off x="890429" y="1060768"/>
            <a:ext cx="7651750" cy="4530725"/>
          </a:xfrm>
        </p:spPr>
        <p:txBody>
          <a:bodyPr/>
          <a:lstStyle/>
          <a:p>
            <a:pPr algn="l" rtl="1"/>
            <a:r>
              <a:rPr lang="en-US"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API </a:t>
            </a:r>
            <a:r>
              <a:rPr lang="ar-SA"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در</a:t>
            </a:r>
            <a:r>
              <a:rPr lang="en-US"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Win32 </a:t>
            </a:r>
            <a:r>
              <a:rPr lang="ar-SA"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چندین کلاس اولویت را تعریف می‌کند که یک فرایند می‌تواند به آن‌ها تعلق داشته باشد </a:t>
            </a:r>
            <a:endParaRPr lang="fa-IR" sz="2000" dirty="0">
              <a:solidFill>
                <a:srgbClr val="1F1F1F"/>
              </a:solidFill>
              <a:effectLst/>
              <a:latin typeface="Arial" panose="020B0604020202020204" pitchFamily="34" charset="0"/>
              <a:ea typeface="Calibri" panose="020F0502020204030204" pitchFamily="34" charset="0"/>
              <a:cs typeface="B Nazanin" panose="00000400000000000000" pitchFamily="2" charset="-78"/>
            </a:endParaRPr>
          </a:p>
          <a:p>
            <a:r>
              <a:rPr lang="en-US" altLang="en-US" sz="2000" dirty="0"/>
              <a:t>REALTIME_PRIORITY_CLASS, HIGH_PRIORITY_CLASS, ABOVE_NORMAL_PRIORITY_CLASS,NORMAL_PRIORITY_CLASS, BELOW_NORMAL_PRIORITY_CLASS, IDLE_PRIORITY_CLASS</a:t>
            </a:r>
            <a:endParaRPr lang="en-US" altLang="en-US" sz="2000" b="1" dirty="0">
              <a:solidFill>
                <a:srgbClr val="3366FF"/>
              </a:solidFill>
            </a:endParaRPr>
          </a:p>
          <a:p>
            <a:pPr marL="342900" marR="0" lvl="0" indent="-342900" algn="r" rtl="1">
              <a:buFont typeface="Wingdings" panose="05000000000000000000" pitchFamily="2" charset="2"/>
              <a:buChar char=""/>
              <a:tabLst>
                <a:tab pos="4572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جز کلاس</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REALTIME</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همه‌ی این موارد متغیر هستند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pPr lvl="1" algn="r" rtl="1"/>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رشته‌ی درون یک کلاس اولویت خاص، یک اولویت نسبی دارد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pPr lvl="1"/>
            <a:r>
              <a:rPr lang="en-US" altLang="en-US" sz="2000" dirty="0"/>
              <a:t>TIME_CRITICAL, HIGHEST, ABOVE_NORMAL, NORMAL, BELOW_NORMAL, LOWEST, IDLE</a:t>
            </a:r>
          </a:p>
          <a:p>
            <a:pPr marL="342900" marR="0" lvl="0" indent="-342900" algn="r" rtl="1">
              <a:buFont typeface="Wingdings" panose="05000000000000000000" pitchFamily="2" charset="2"/>
              <a:buChar char=""/>
              <a:tabLst>
                <a:tab pos="4572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کلاس اولویت و اولویت نسبی با هم ترکیب می‌شوند تا اولویت عددی را به دست دهند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اولویت پایه در یک کلاس، مقدار</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NORMAL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است</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اگر کوانتوم منقضی شود، اولویت کاهش می‌یابد، اما هرگز از مقدار پایه پایین‌تر نمی‌رود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a:extLst>
              <a:ext uri="{FF2B5EF4-FFF2-40B4-BE49-F238E27FC236}">
                <a16:creationId xmlns:a16="http://schemas.microsoft.com/office/drawing/2014/main" id="{48F43CB8-283D-472C-AF85-1D6014DBBFB7}"/>
              </a:ext>
            </a:extLst>
          </p:cNvPr>
          <p:cNvSpPr>
            <a:spLocks noGrp="1"/>
          </p:cNvSpPr>
          <p:nvPr>
            <p:ph type="title"/>
          </p:nvPr>
        </p:nvSpPr>
        <p:spPr>
          <a:xfrm>
            <a:off x="881694" y="101600"/>
            <a:ext cx="8229600" cy="618842"/>
          </a:xfrm>
        </p:spPr>
        <p:txBody>
          <a:bodyPr/>
          <a:lstStyle/>
          <a:p>
            <a:r>
              <a:rPr lang="en-US" altLang="en-US" dirty="0"/>
              <a:t>Windows Priority Classes (Cont.)</a:t>
            </a:r>
          </a:p>
        </p:txBody>
      </p:sp>
      <p:sp>
        <p:nvSpPr>
          <p:cNvPr id="120834" name="Content Placeholder 2">
            <a:extLst>
              <a:ext uri="{FF2B5EF4-FFF2-40B4-BE49-F238E27FC236}">
                <a16:creationId xmlns:a16="http://schemas.microsoft.com/office/drawing/2014/main" id="{257CB95D-3C4B-410B-A126-05623DC45CA4}"/>
              </a:ext>
            </a:extLst>
          </p:cNvPr>
          <p:cNvSpPr>
            <a:spLocks noGrp="1"/>
          </p:cNvSpPr>
          <p:nvPr>
            <p:ph idx="1"/>
          </p:nvPr>
        </p:nvSpPr>
        <p:spPr>
          <a:xfrm>
            <a:off x="479267" y="1114108"/>
            <a:ext cx="8229600" cy="5167630"/>
          </a:xfrm>
        </p:spPr>
        <p:txBody>
          <a:bodyPr/>
          <a:lstStyle/>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اگر انتظار رخ دهد، اولویت بسته به اینکه برای چه چیزی انتظار کشیده شده است، افزایش می‌یابد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پنجره‌ی پیش‌زمینه، ضریب افزایش اولویت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۳</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برابری داده می‌شود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ویندوز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۷</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زمان‌بندی حالت کاربر</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(UMS - User-Mode Scheduling)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را اضافه کرد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برنامه‌ها به صورت مستقل از هسته، رشته‌ها را ایجاد و مدیریت می‌کنند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برای تعداد زیادی از رشته‌ها، بسیار کارآمدتر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زمان‌بندی‌گرهای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UMS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از کتابخانه‌های زبان‌های برنامه‌نویسی مانند فریمورک</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 Concurrent Runtime (</a:t>
            </a:r>
            <a:r>
              <a:rPr lang="en-US" sz="2400"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ConcRT</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می‌آیند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a:extLst>
              <a:ext uri="{FF2B5EF4-FFF2-40B4-BE49-F238E27FC236}">
                <a16:creationId xmlns:a16="http://schemas.microsoft.com/office/drawing/2014/main" id="{F3C715D7-99EA-40E4-A265-7365C35A3E12}"/>
              </a:ext>
            </a:extLst>
          </p:cNvPr>
          <p:cNvSpPr>
            <a:spLocks noGrp="1" noChangeArrowheads="1"/>
          </p:cNvSpPr>
          <p:nvPr>
            <p:ph type="title"/>
          </p:nvPr>
        </p:nvSpPr>
        <p:spPr>
          <a:xfrm>
            <a:off x="885825" y="111108"/>
            <a:ext cx="7800975" cy="576262"/>
          </a:xfrm>
        </p:spPr>
        <p:txBody>
          <a:bodyPr/>
          <a:lstStyle/>
          <a:p>
            <a:pPr eaLnBrk="1" hangingPunct="1"/>
            <a:r>
              <a:rPr lang="en-US" altLang="en-US" dirty="0"/>
              <a:t>Windows Priorities</a:t>
            </a:r>
          </a:p>
        </p:txBody>
      </p:sp>
      <p:pic>
        <p:nvPicPr>
          <p:cNvPr id="121858" name="Picture 1">
            <a:extLst>
              <a:ext uri="{FF2B5EF4-FFF2-40B4-BE49-F238E27FC236}">
                <a16:creationId xmlns:a16="http://schemas.microsoft.com/office/drawing/2014/main" id="{13B7C937-29C4-4257-9403-EC1858659C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342" y="1433513"/>
            <a:ext cx="8472705" cy="343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a:extLst>
              <a:ext uri="{FF2B5EF4-FFF2-40B4-BE49-F238E27FC236}">
                <a16:creationId xmlns:a16="http://schemas.microsoft.com/office/drawing/2014/main" id="{3F4B6F1F-014D-4B12-B2C5-CED652555A6A}"/>
              </a:ext>
            </a:extLst>
          </p:cNvPr>
          <p:cNvSpPr>
            <a:spLocks noGrp="1"/>
          </p:cNvSpPr>
          <p:nvPr>
            <p:ph type="title"/>
          </p:nvPr>
        </p:nvSpPr>
        <p:spPr>
          <a:xfrm>
            <a:off x="457200" y="122922"/>
            <a:ext cx="8229600" cy="576262"/>
          </a:xfrm>
        </p:spPr>
        <p:txBody>
          <a:bodyPr/>
          <a:lstStyle/>
          <a:p>
            <a:r>
              <a:rPr lang="en-US" altLang="en-US" dirty="0"/>
              <a:t>Simulations</a:t>
            </a:r>
          </a:p>
        </p:txBody>
      </p:sp>
      <p:sp>
        <p:nvSpPr>
          <p:cNvPr id="136194" name="Content Placeholder 2">
            <a:extLst>
              <a:ext uri="{FF2B5EF4-FFF2-40B4-BE49-F238E27FC236}">
                <a16:creationId xmlns:a16="http://schemas.microsoft.com/office/drawing/2014/main" id="{31DCE5BD-01E8-435B-870B-5EBAC0600C01}"/>
              </a:ext>
            </a:extLst>
          </p:cNvPr>
          <p:cNvSpPr>
            <a:spLocks noGrp="1"/>
          </p:cNvSpPr>
          <p:nvPr>
            <p:ph idx="1"/>
          </p:nvPr>
        </p:nvSpPr>
        <p:spPr>
          <a:xfrm>
            <a:off x="834443" y="1060768"/>
            <a:ext cx="7727950" cy="4530725"/>
          </a:xfrm>
        </p:spPr>
        <p:txBody>
          <a:bodyPr/>
          <a:lstStyle/>
          <a:p>
            <a:pPr marL="0" marR="0" algn="r" rtl="1"/>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محدودیت‌های مدل‌های صف‌بندی</a:t>
            </a:r>
            <a:endParaRPr lang="en-US" sz="2000" dirty="0">
              <a:effectLst/>
              <a:latin typeface="Times New Roman" panose="02020603050405020304" pitchFamily="18" charset="0"/>
              <a:ea typeface="Times New Roman" panose="02020603050405020304" pitchFamily="18" charset="0"/>
            </a:endParaRPr>
          </a:p>
          <a:p>
            <a:pPr marL="0" marR="0" algn="r" rtl="1"/>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دقت مدل‌های صف‌بندی محدود است. روش‌های شبیه‌سازی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(Simulations)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از دقت بالاتری برخوردار هستند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pPr marL="0" marR="0" algn="r" rtl="1">
              <a:lnSpc>
                <a:spcPct val="107000"/>
              </a:lnSpc>
              <a:spcBef>
                <a:spcPts val="200"/>
              </a:spcBef>
              <a:spcAft>
                <a:spcPts val="0"/>
              </a:spcAf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شبیه‌سازی</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(Simulations)</a:t>
            </a:r>
            <a:endParaRPr lang="en-US"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r" rtl="1"/>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شبیه‌سازی یک مدل برنامه‌ریزی‌شده از یک سیستم کامپیوتری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ساعت شبیه‌سازی</a:t>
            </a:r>
            <a:r>
              <a:rPr lang="en-US" sz="24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یک متغیر است که زمان را شبیه‌سازی می‌کند</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گردآوری آمار</a:t>
            </a:r>
            <a:r>
              <a:rPr lang="en-US" sz="24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برای نشان دادن عملکرد الگوریتم، آمار جمع‌آوری می‌شود</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داده‌های ورودی به شبیه‌سازی</a:t>
            </a:r>
            <a:r>
              <a:rPr lang="en-US" sz="24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از طریق تولیدکننده‌ی اعداد تصادفی بر اساس احتمالات به دست می‌آید</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توزیع‌ها به صورت ریاضی یا تجربی تعریف می‌شوند</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Trace tape </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ها توالی رویدادهای واقعی را در سیستم‌های واقعی ثبت می‌کنند</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a:extLst>
              <a:ext uri="{FF2B5EF4-FFF2-40B4-BE49-F238E27FC236}">
                <a16:creationId xmlns:a16="http://schemas.microsoft.com/office/drawing/2014/main" id="{E376DC34-4892-46A6-9D5E-C8B743E88B4A}"/>
              </a:ext>
            </a:extLst>
          </p:cNvPr>
          <p:cNvSpPr>
            <a:spLocks noGrp="1" noChangeArrowheads="1"/>
          </p:cNvSpPr>
          <p:nvPr>
            <p:ph type="title"/>
          </p:nvPr>
        </p:nvSpPr>
        <p:spPr>
          <a:xfrm>
            <a:off x="1287537" y="100754"/>
            <a:ext cx="7850187" cy="576262"/>
          </a:xfrm>
        </p:spPr>
        <p:txBody>
          <a:bodyPr/>
          <a:lstStyle/>
          <a:p>
            <a:pPr eaLnBrk="1" hangingPunct="1"/>
            <a:r>
              <a:rPr lang="en-US" altLang="en-US" sz="2800" dirty="0"/>
              <a:t>Evaluation of CPU Schedulers by Simulation</a:t>
            </a:r>
          </a:p>
        </p:txBody>
      </p:sp>
      <p:pic>
        <p:nvPicPr>
          <p:cNvPr id="137218" name="Picture 1">
            <a:extLst>
              <a:ext uri="{FF2B5EF4-FFF2-40B4-BE49-F238E27FC236}">
                <a16:creationId xmlns:a16="http://schemas.microsoft.com/office/drawing/2014/main" id="{AD0A361C-0911-4B85-9766-5E4140F2E0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3215" y="1150938"/>
            <a:ext cx="5953125"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a:extLst>
              <a:ext uri="{FF2B5EF4-FFF2-40B4-BE49-F238E27FC236}">
                <a16:creationId xmlns:a16="http://schemas.microsoft.com/office/drawing/2014/main" id="{2B258A3D-0DCD-4490-A722-4FB661159D96}"/>
              </a:ext>
            </a:extLst>
          </p:cNvPr>
          <p:cNvSpPr>
            <a:spLocks noGrp="1"/>
          </p:cNvSpPr>
          <p:nvPr>
            <p:ph type="title" idx="4294967295"/>
          </p:nvPr>
        </p:nvSpPr>
        <p:spPr>
          <a:xfrm>
            <a:off x="1404938" y="124637"/>
            <a:ext cx="6824662" cy="576262"/>
          </a:xfrm>
        </p:spPr>
        <p:txBody>
          <a:bodyPr/>
          <a:lstStyle/>
          <a:p>
            <a:r>
              <a:rPr lang="fa-IR" altLang="en-US" dirty="0">
                <a:cs typeface="B Nazanin" panose="00000400000000000000" pitchFamily="2" charset="-78"/>
              </a:rPr>
              <a:t>پیاده سازی</a:t>
            </a:r>
            <a:endParaRPr lang="en-US" altLang="en-US" dirty="0">
              <a:cs typeface="B Nazanin" panose="00000400000000000000" pitchFamily="2" charset="-78"/>
            </a:endParaRPr>
          </a:p>
        </p:txBody>
      </p:sp>
      <p:sp>
        <p:nvSpPr>
          <p:cNvPr id="139266" name="Content Placeholder 2">
            <a:extLst>
              <a:ext uri="{FF2B5EF4-FFF2-40B4-BE49-F238E27FC236}">
                <a16:creationId xmlns:a16="http://schemas.microsoft.com/office/drawing/2014/main" id="{3D12B624-FA4C-4339-BD1B-8776B542F48E}"/>
              </a:ext>
            </a:extLst>
          </p:cNvPr>
          <p:cNvSpPr txBox="1">
            <a:spLocks/>
          </p:cNvSpPr>
          <p:nvPr/>
        </p:nvSpPr>
        <p:spPr bwMode="auto">
          <a:xfrm>
            <a:off x="850900" y="1055688"/>
            <a:ext cx="75311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lstStyle>
            <a:lvl1pPr marL="488950" indent="-488950" defTabSz="1304925">
              <a:defRPr>
                <a:solidFill>
                  <a:schemeClr val="tx1"/>
                </a:solidFill>
                <a:latin typeface="Verdana" panose="020B0604030504040204" pitchFamily="34" charset="0"/>
                <a:ea typeface="MS PGothic" panose="020B0600070205080204" pitchFamily="34" charset="-128"/>
              </a:defRPr>
            </a:lvl1pPr>
            <a:lvl2pPr marL="1141413" indent="-488950" defTabSz="1304925">
              <a:defRPr>
                <a:solidFill>
                  <a:schemeClr val="tx1"/>
                </a:solidFill>
                <a:latin typeface="Verdana" panose="020B0604030504040204" pitchFamily="34" charset="0"/>
                <a:ea typeface="MS PGothic" panose="020B0600070205080204" pitchFamily="34" charset="-128"/>
              </a:defRPr>
            </a:lvl2pPr>
            <a:lvl3pPr marL="1550988" indent="-325438" defTabSz="1304925">
              <a:defRPr>
                <a:solidFill>
                  <a:schemeClr val="tx1"/>
                </a:solidFill>
                <a:latin typeface="Verdana" panose="020B0604030504040204" pitchFamily="34" charset="0"/>
                <a:ea typeface="MS PGothic" panose="020B0600070205080204" pitchFamily="34" charset="-128"/>
              </a:defRPr>
            </a:lvl3pPr>
            <a:lvl4pPr marL="1600200" indent="-228600" defTabSz="1304925">
              <a:defRPr>
                <a:solidFill>
                  <a:schemeClr val="tx1"/>
                </a:solidFill>
                <a:latin typeface="Verdana" panose="020B0604030504040204" pitchFamily="34" charset="0"/>
                <a:ea typeface="MS PGothic" panose="020B0600070205080204" pitchFamily="34" charset="-128"/>
              </a:defRPr>
            </a:lvl4pPr>
            <a:lvl5pPr marL="2057400" indent="-228600" defTabSz="1304925">
              <a:defRPr>
                <a:solidFill>
                  <a:schemeClr val="tx1"/>
                </a:solidFill>
                <a:latin typeface="Verdana" panose="020B0604030504040204" pitchFamily="34" charset="0"/>
                <a:ea typeface="MS PGothic" panose="020B0600070205080204" pitchFamily="34" charset="-128"/>
              </a:defRPr>
            </a:lvl5pPr>
            <a:lvl6pPr marL="25146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حتی شبیه‌سازی‌ها نیز از دقت محدودی برخوردار هستند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بهترین راهکار برای ارزیابی یک الگوریتم زمان‌بندی، پیاده‌سازی آن در سیستم واقعی و تست کردن آن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اما این روش پرهزینه و پرخطر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محیط‌های مختلف می‌توانند بر عملکرد الگوریتم تأثیر بگذارند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برخی از زمان‌بندی</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‌ها</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انعطاف‌پذیر را می‌توان به صورت اختصاصی برای هر سایت یا هر سیستم اصلاح کرد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همچنین ممکن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API</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هایی برای تغییر اولویت‌ها وجود داشته باشد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اما باز هم باید توجه داشت که محیط‌های مختلف می‌توانند بر عملکرد الگوریتم تأثیر بگذارند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EB4A270-3C01-4E70-B6CB-FA456BBCDA90}"/>
              </a:ext>
            </a:extLst>
          </p:cNvPr>
          <p:cNvSpPr>
            <a:spLocks noGrp="1" noChangeArrowheads="1"/>
          </p:cNvSpPr>
          <p:nvPr>
            <p:ph type="title"/>
          </p:nvPr>
        </p:nvSpPr>
        <p:spPr>
          <a:xfrm>
            <a:off x="838200" y="229606"/>
            <a:ext cx="7848600" cy="576262"/>
          </a:xfrm>
        </p:spPr>
        <p:txBody>
          <a:bodyPr/>
          <a:lstStyle/>
          <a:p>
            <a:pPr eaLnBrk="1" hangingPunct="1"/>
            <a:r>
              <a:rPr lang="ar-SA" sz="3200" b="1" dirty="0">
                <a:solidFill>
                  <a:srgbClr val="0070C0"/>
                </a:solidFill>
                <a:effectLst/>
                <a:latin typeface="Arial" panose="020B0604020202020204" pitchFamily="34" charset="0"/>
                <a:ea typeface="Times New Roman" panose="02020603050405020304" pitchFamily="18" charset="0"/>
                <a:cs typeface="B Nazanin" panose="00000400000000000000" pitchFamily="2" charset="-78"/>
              </a:rPr>
              <a:t>زمان‌بندی</a:t>
            </a:r>
            <a:r>
              <a:rPr lang="fa-IR" sz="3200" b="1" dirty="0">
                <a:solidFill>
                  <a:srgbClr val="0070C0"/>
                </a:solidFill>
                <a:effectLst/>
                <a:latin typeface="Arial" panose="020B0604020202020204" pitchFamily="34" charset="0"/>
                <a:ea typeface="Times New Roman" panose="02020603050405020304" pitchFamily="18" charset="0"/>
                <a:cs typeface="B Nazanin" panose="00000400000000000000" pitchFamily="2" charset="-78"/>
              </a:rPr>
              <a:t> پردازنده </a:t>
            </a:r>
            <a:endParaRPr lang="en-US" altLang="en-US" dirty="0"/>
          </a:p>
        </p:txBody>
      </p:sp>
      <p:sp>
        <p:nvSpPr>
          <p:cNvPr id="27651" name="Rectangle 3">
            <a:extLst>
              <a:ext uri="{FF2B5EF4-FFF2-40B4-BE49-F238E27FC236}">
                <a16:creationId xmlns:a16="http://schemas.microsoft.com/office/drawing/2014/main" id="{6B795676-7DD0-4F16-8B81-4EFFF754D531}"/>
              </a:ext>
            </a:extLst>
          </p:cNvPr>
          <p:cNvSpPr>
            <a:spLocks noGrp="1" noChangeArrowheads="1"/>
          </p:cNvSpPr>
          <p:nvPr>
            <p:ph type="body" idx="1"/>
          </p:nvPr>
        </p:nvSpPr>
        <p:spPr>
          <a:xfrm>
            <a:off x="188537" y="805869"/>
            <a:ext cx="8691512" cy="5604358"/>
          </a:xfrm>
        </p:spPr>
        <p:txBody>
          <a:bodyPr/>
          <a:lstStyle/>
          <a:p>
            <a:pPr marL="0" marR="0" algn="r" rtl="1">
              <a:lnSpc>
                <a:spcPct val="107000"/>
              </a:lnSpc>
              <a:spcBef>
                <a:spcPts val="200"/>
              </a:spcBef>
              <a:spcAft>
                <a:spcPts val="0"/>
              </a:spcAf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تصمیم‌گیری زمان‌بندی</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 scheduling decisions)</a:t>
            </a:r>
            <a:endParaRPr lang="en-US"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gn="r" rtl="1">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تصمیم‌گیری برای زمان‌بندی در زمان‌های زیر رخ می‌دهد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pPr marL="742950" marR="0" lvl="1" indent="-285750" algn="r" rtl="1">
              <a:lnSpc>
                <a:spcPct val="107000"/>
              </a:lnSpc>
              <a:spcBef>
                <a:spcPts val="0"/>
              </a:spcBef>
              <a:spcAft>
                <a:spcPts val="0"/>
              </a:spcAft>
              <a:buFont typeface="+mj-lt"/>
              <a:buAutoNum type="arabicPeriod"/>
              <a:tabLst>
                <a:tab pos="914400" algn="l"/>
              </a:tabLst>
            </a:pPr>
            <a:r>
              <a:rPr lang="ar-SA" sz="24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تغییر وضعیت </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یک فرایند از در </a:t>
            </a:r>
            <a:r>
              <a:rPr lang="fa-IR"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حالت</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ar-SA" sz="24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اجرا</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به </a:t>
            </a:r>
            <a:r>
              <a:rPr lang="ar-SA" sz="24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انتظار</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fa-IR"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وقتی فرایند درخواست</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I/O </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می‌دهد</a:t>
            </a:r>
            <a:r>
              <a:rPr lang="fa-IR" sz="2400" dirty="0">
                <a:solidFill>
                  <a:srgbClr val="1F1F1F"/>
                </a:solidFill>
                <a:latin typeface="Arial" panose="020B0604020202020204" pitchFamily="34" charset="0"/>
                <a:ea typeface="Calibri" panose="020F0502020204030204" pitchFamily="34"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mj-lt"/>
              <a:buAutoNum type="arabicPeriod"/>
              <a:tabLst>
                <a:tab pos="914400" algn="l"/>
              </a:tabLst>
            </a:pPr>
            <a:r>
              <a:rPr lang="ar-SA" sz="24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تغییر وضعیت </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یک فرایند از </a:t>
            </a:r>
            <a:r>
              <a:rPr lang="fa-IR"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حالت</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ar-SA" sz="24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اجرا</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به </a:t>
            </a:r>
            <a:r>
              <a:rPr lang="ar-SA" sz="24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آماده</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(وقتی فرایند به خاتمه رسیده ولی منتظر خروجی باشد)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mj-lt"/>
              <a:buAutoNum type="arabicPeriod"/>
              <a:tabLst>
                <a:tab pos="914400" algn="l"/>
              </a:tabLst>
            </a:pP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تغییر وضعیت یک فرایند از </a:t>
            </a:r>
            <a:r>
              <a:rPr lang="ar-SA" sz="24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انتظار</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به </a:t>
            </a:r>
            <a:r>
              <a:rPr lang="ar-SA" sz="24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آماده</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fa-IR"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وقتی عملیات</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I/O </a:t>
            </a: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به اتمام رسیده باشد</a:t>
            </a:r>
            <a:r>
              <a:rPr lang="fa-IR"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mj-lt"/>
              <a:buAutoNum type="arabicPeriod"/>
              <a:tabLst>
                <a:tab pos="914400" algn="l"/>
              </a:tabLst>
            </a:pP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اتمام یک فرایند (خاتمه‌ی طبیعی یا خطا)</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 موارد 1 و 4، انتخابی برای زمان‌بندی وجود ندارد. در صورت وجود فرایند در صف آماده، باید یک فرایند جدید برای اجرا انتخاب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pPr marL="342900" marR="0" lvl="0" indent="-342900" algn="r" rtl="1">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اما در موارد 2 و 3، امکان انتخاب وجود دارد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77246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a:extLst>
              <a:ext uri="{FF2B5EF4-FFF2-40B4-BE49-F238E27FC236}">
                <a16:creationId xmlns:a16="http://schemas.microsoft.com/office/drawing/2014/main" id="{F2E0C1D0-A1A4-4022-95CF-B15DED9ADA75}"/>
              </a:ext>
            </a:extLst>
          </p:cNvPr>
          <p:cNvSpPr>
            <a:spLocks noGrp="1" noChangeArrowheads="1"/>
          </p:cNvSpPr>
          <p:nvPr>
            <p:ph type="ctrTitle"/>
          </p:nvPr>
        </p:nvSpPr>
        <p:spPr/>
        <p:txBody>
          <a:bodyPr/>
          <a:lstStyle/>
          <a:p>
            <a:pPr eaLnBrk="1" hangingPunct="1"/>
            <a:r>
              <a:rPr lang="fa-IR" altLang="en-US" dirty="0">
                <a:cs typeface="B Nazanin" panose="00000400000000000000" pitchFamily="2" charset="-78"/>
              </a:rPr>
              <a:t>پایان فصل زمان بندی پردازنده</a:t>
            </a:r>
            <a:endParaRPr lang="en-US" alt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5E530708-9C89-4AD9-BB13-73771C0F0AD7}"/>
              </a:ext>
            </a:extLst>
          </p:cNvPr>
          <p:cNvSpPr>
            <a:spLocks noGrp="1" noChangeArrowheads="1"/>
          </p:cNvSpPr>
          <p:nvPr>
            <p:ph type="title"/>
          </p:nvPr>
        </p:nvSpPr>
        <p:spPr>
          <a:xfrm>
            <a:off x="457200" y="111760"/>
            <a:ext cx="8229600" cy="622988"/>
          </a:xfrm>
        </p:spPr>
        <p:txBody>
          <a:bodyPr/>
          <a:lstStyle/>
          <a:p>
            <a:pPr eaLnBrk="1" hangingPunct="1"/>
            <a:r>
              <a:rPr lang="en-US" altLang="en-US" dirty="0"/>
              <a:t>Thread Scheduling</a:t>
            </a:r>
          </a:p>
        </p:txBody>
      </p:sp>
      <p:sp>
        <p:nvSpPr>
          <p:cNvPr id="61442" name="Rectangle 3">
            <a:extLst>
              <a:ext uri="{FF2B5EF4-FFF2-40B4-BE49-F238E27FC236}">
                <a16:creationId xmlns:a16="http://schemas.microsoft.com/office/drawing/2014/main" id="{4EB10D59-818F-4E4B-B4C9-ED90EEB4FFA0}"/>
              </a:ext>
            </a:extLst>
          </p:cNvPr>
          <p:cNvSpPr>
            <a:spLocks noGrp="1" noChangeArrowheads="1"/>
          </p:cNvSpPr>
          <p:nvPr>
            <p:ph type="body" idx="1"/>
          </p:nvPr>
        </p:nvSpPr>
        <p:spPr>
          <a:xfrm>
            <a:off x="276226" y="1087121"/>
            <a:ext cx="8734424" cy="5056504"/>
          </a:xfrm>
        </p:spPr>
        <p:txBody>
          <a:bodyPr/>
          <a:lstStyle/>
          <a:p>
            <a:pPr marL="0" marR="0" algn="r" rtl="1"/>
            <a:r>
              <a:rPr lang="ar-SA" sz="2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هنگامی که از رشته‌ها پشتیبانی می‌شود، </a:t>
            </a:r>
            <a:r>
              <a:rPr lang="fa-IR" sz="26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زمان‌بندی</a:t>
            </a:r>
            <a:r>
              <a:rPr lang="ar-SA" sz="26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بر اساس رشته‌ها </a:t>
            </a:r>
            <a:r>
              <a:rPr lang="ar-SA" sz="2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است، نه </a:t>
            </a:r>
            <a:r>
              <a:rPr lang="ar-SA" sz="26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فرایندها</a:t>
            </a:r>
            <a:r>
              <a:rPr lang="en-US" sz="2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600" dirty="0">
              <a:effectLst/>
              <a:latin typeface="Times New Roman" panose="02020603050405020304" pitchFamily="18" charset="0"/>
              <a:ea typeface="Times New Roman" panose="02020603050405020304" pitchFamily="18" charset="0"/>
            </a:endParaRPr>
          </a:p>
          <a:p>
            <a:pPr marL="0" marR="0" algn="r" rtl="1"/>
            <a:r>
              <a:rPr lang="fa-IR" sz="2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 حالت نگاشت مدل </a:t>
            </a:r>
            <a:r>
              <a:rPr lang="ar-SA" sz="26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چند به یک </a:t>
            </a:r>
            <a:r>
              <a:rPr lang="ar-SA" sz="2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 </a:t>
            </a:r>
            <a:r>
              <a:rPr lang="ar-SA" sz="26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چند به چن</a:t>
            </a:r>
            <a:r>
              <a:rPr lang="fa-IR" sz="26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 </a:t>
            </a:r>
            <a:r>
              <a:rPr lang="ar-SA" sz="2600" dirty="0">
                <a:solidFill>
                  <a:srgbClr val="1F1F1F"/>
                </a:solidFill>
                <a:latin typeface="Arial" panose="020B0604020202020204" pitchFamily="34" charset="0"/>
                <a:cs typeface="B Nazanin" panose="00000400000000000000" pitchFamily="2" charset="-78"/>
              </a:rPr>
              <a:t>کتابخانه‌ی رشته‌ها،</a:t>
            </a:r>
            <a:r>
              <a:rPr lang="ar-SA" sz="26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600" dirty="0">
                <a:solidFill>
                  <a:srgbClr val="1F1F1F"/>
                </a:solidFill>
                <a:latin typeface="Arial" panose="020B0604020202020204" pitchFamily="34" charset="0"/>
                <a:cs typeface="B Nazanin" panose="00000400000000000000" pitchFamily="2" charset="-78"/>
              </a:rPr>
              <a:t>رشته‌های سطح کاربر را برای اجرا روی</a:t>
            </a:r>
            <a:r>
              <a:rPr lang="en-US" sz="2600" dirty="0">
                <a:solidFill>
                  <a:srgbClr val="1F1F1F"/>
                </a:solidFill>
                <a:latin typeface="Arial" panose="020B0604020202020204" pitchFamily="34" charset="0"/>
                <a:cs typeface="B Nazanin" panose="00000400000000000000" pitchFamily="2" charset="-78"/>
              </a:rPr>
              <a:t> LWP </a:t>
            </a:r>
            <a:r>
              <a:rPr lang="ar-SA" sz="2600" dirty="0">
                <a:solidFill>
                  <a:srgbClr val="1F1F1F"/>
                </a:solidFill>
                <a:latin typeface="Arial" panose="020B0604020202020204" pitchFamily="34" charset="0"/>
                <a:cs typeface="B Nazanin" panose="00000400000000000000" pitchFamily="2" charset="-78"/>
              </a:rPr>
              <a:t>(</a:t>
            </a:r>
            <a:r>
              <a:rPr lang="fa-IR" sz="2600" dirty="0">
                <a:solidFill>
                  <a:srgbClr val="1F1F1F"/>
                </a:solidFill>
                <a:latin typeface="Arial" panose="020B0604020202020204" pitchFamily="34" charset="0"/>
                <a:cs typeface="B Nazanin" panose="00000400000000000000" pitchFamily="2" charset="-78"/>
              </a:rPr>
              <a:t>فرآیند </a:t>
            </a:r>
            <a:r>
              <a:rPr lang="ar-SA" sz="2600" dirty="0">
                <a:solidFill>
                  <a:srgbClr val="1F1F1F"/>
                </a:solidFill>
                <a:latin typeface="Arial" panose="020B0604020202020204" pitchFamily="34" charset="0"/>
                <a:cs typeface="B Nazanin" panose="00000400000000000000" pitchFamily="2" charset="-78"/>
              </a:rPr>
              <a:t>وزن سبک) زمان‌بندی می‌کند</a:t>
            </a:r>
            <a:r>
              <a:rPr lang="en-US" sz="2600" dirty="0">
                <a:solidFill>
                  <a:srgbClr val="1F1F1F"/>
                </a:solidFill>
                <a:latin typeface="Arial" panose="020B0604020202020204" pitchFamily="34" charset="0"/>
                <a:cs typeface="B Nazanin" panose="00000400000000000000" pitchFamily="2" charset="-78"/>
              </a:rPr>
              <a:t>.</a:t>
            </a:r>
            <a:endParaRPr lang="fa-IR" sz="2600" dirty="0">
              <a:solidFill>
                <a:srgbClr val="1F1F1F"/>
              </a:solidFill>
              <a:latin typeface="Arial" panose="020B0604020202020204" pitchFamily="34" charset="0"/>
              <a:cs typeface="B Nazanin" panose="00000400000000000000" pitchFamily="2" charset="-78"/>
            </a:endParaRPr>
          </a:p>
          <a:p>
            <a:pPr marL="400050" lvl="1" algn="r" rtl="1"/>
            <a:r>
              <a:rPr lang="ar-SA" sz="2600" dirty="0">
                <a:solidFill>
                  <a:srgbClr val="1F1F1F"/>
                </a:solidFill>
                <a:latin typeface="Arial" panose="020B0604020202020204" pitchFamily="34" charset="0"/>
                <a:cs typeface="B Nazanin" panose="00000400000000000000" pitchFamily="2" charset="-78"/>
              </a:rPr>
              <a:t>این مدل به عنوان محدوده‌ی رقابت فرایند</a:t>
            </a:r>
            <a:r>
              <a:rPr lang="en-US" sz="2600" dirty="0">
                <a:solidFill>
                  <a:srgbClr val="1F1F1F"/>
                </a:solidFill>
                <a:latin typeface="Arial" panose="020B0604020202020204" pitchFamily="34" charset="0"/>
                <a:cs typeface="B Nazanin" panose="00000400000000000000" pitchFamily="2" charset="-78"/>
              </a:rPr>
              <a:t> (PCS) </a:t>
            </a:r>
            <a:r>
              <a:rPr lang="ar-SA" sz="2600" dirty="0">
                <a:solidFill>
                  <a:srgbClr val="1F1F1F"/>
                </a:solidFill>
                <a:latin typeface="Arial" panose="020B0604020202020204" pitchFamily="34" charset="0"/>
                <a:cs typeface="B Nazanin" panose="00000400000000000000" pitchFamily="2" charset="-78"/>
              </a:rPr>
              <a:t>شناخته می‌شود، زیرا رقابت زمان‌بندی در درون یک فرایند رخ می‌دهد</a:t>
            </a:r>
            <a:r>
              <a:rPr lang="en-US" sz="2600" dirty="0">
                <a:solidFill>
                  <a:srgbClr val="1F1F1F"/>
                </a:solidFill>
                <a:latin typeface="Arial" panose="020B0604020202020204" pitchFamily="34" charset="0"/>
                <a:cs typeface="B Nazanin" panose="00000400000000000000" pitchFamily="2" charset="-78"/>
              </a:rPr>
              <a:t>.</a:t>
            </a:r>
            <a:endParaRPr lang="fa-IR" sz="2600" dirty="0">
              <a:solidFill>
                <a:srgbClr val="1F1F1F"/>
              </a:solidFill>
              <a:latin typeface="Arial" panose="020B0604020202020204" pitchFamily="34" charset="0"/>
              <a:cs typeface="B Nazanin" panose="00000400000000000000" pitchFamily="2" charset="-78"/>
            </a:endParaRPr>
          </a:p>
          <a:p>
            <a:pPr marL="400050" lvl="1" algn="r" rtl="1"/>
            <a:r>
              <a:rPr lang="ar-SA" sz="2600" dirty="0">
                <a:solidFill>
                  <a:srgbClr val="1F1F1F"/>
                </a:solidFill>
                <a:latin typeface="Arial" panose="020B0604020202020204" pitchFamily="34" charset="0"/>
                <a:cs typeface="B Nazanin" panose="00000400000000000000" pitchFamily="2" charset="-78"/>
              </a:rPr>
              <a:t>این کار معمولاً از طریق اولویتی که توسط برنامه‌نویس تعیین می‌شود، انجام می‌پذیرد</a:t>
            </a:r>
            <a:r>
              <a:rPr lang="en-US" sz="2600" dirty="0">
                <a:solidFill>
                  <a:srgbClr val="1F1F1F"/>
                </a:solidFill>
                <a:latin typeface="Arial" panose="020B0604020202020204" pitchFamily="34" charset="0"/>
                <a:cs typeface="B Nazanin" panose="00000400000000000000" pitchFamily="2" charset="-78"/>
              </a:rPr>
              <a:t>.</a:t>
            </a:r>
          </a:p>
        </p:txBody>
      </p:sp>
    </p:spTree>
    <p:extLst>
      <p:ext uri="{BB962C8B-B14F-4D97-AF65-F5344CB8AC3E}">
        <p14:creationId xmlns:p14="http://schemas.microsoft.com/office/powerpoint/2010/main" val="42863194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5E530708-9C89-4AD9-BB13-73771C0F0AD7}"/>
              </a:ext>
            </a:extLst>
          </p:cNvPr>
          <p:cNvSpPr>
            <a:spLocks noGrp="1" noChangeArrowheads="1"/>
          </p:cNvSpPr>
          <p:nvPr>
            <p:ph type="title"/>
          </p:nvPr>
        </p:nvSpPr>
        <p:spPr>
          <a:xfrm>
            <a:off x="457200" y="111760"/>
            <a:ext cx="8229600" cy="622988"/>
          </a:xfrm>
        </p:spPr>
        <p:txBody>
          <a:bodyPr/>
          <a:lstStyle/>
          <a:p>
            <a:pPr eaLnBrk="1" hangingPunct="1"/>
            <a:r>
              <a:rPr lang="en-US" altLang="en-US" dirty="0"/>
              <a:t>Thread Scheduling</a:t>
            </a:r>
          </a:p>
        </p:txBody>
      </p:sp>
      <p:sp>
        <p:nvSpPr>
          <p:cNvPr id="61442" name="Rectangle 3">
            <a:extLst>
              <a:ext uri="{FF2B5EF4-FFF2-40B4-BE49-F238E27FC236}">
                <a16:creationId xmlns:a16="http://schemas.microsoft.com/office/drawing/2014/main" id="{4EB10D59-818F-4E4B-B4C9-ED90EEB4FFA0}"/>
              </a:ext>
            </a:extLst>
          </p:cNvPr>
          <p:cNvSpPr>
            <a:spLocks noGrp="1" noChangeArrowheads="1"/>
          </p:cNvSpPr>
          <p:nvPr>
            <p:ph type="body" idx="1"/>
          </p:nvPr>
        </p:nvSpPr>
        <p:spPr>
          <a:xfrm>
            <a:off x="276226" y="1087121"/>
            <a:ext cx="8734424" cy="5056504"/>
          </a:xfrm>
        </p:spPr>
        <p:txBody>
          <a:bodyPr/>
          <a:lstStyle/>
          <a:p>
            <a:pPr marL="0" marR="0" algn="r" rtl="1">
              <a:spcBef>
                <a:spcPts val="0"/>
              </a:spcBef>
              <a:spcAft>
                <a:spcPts val="0"/>
              </a:spcAft>
            </a:pPr>
            <a:r>
              <a:rPr lang="ar-SA" sz="2800" dirty="0">
                <a:solidFill>
                  <a:srgbClr val="1F1F1F"/>
                </a:solidFill>
                <a:latin typeface="Arial" panose="020B0604020202020204" pitchFamily="34" charset="0"/>
                <a:cs typeface="B Nazanin" panose="00000400000000000000" pitchFamily="2" charset="-78"/>
              </a:rPr>
              <a:t>برای تصمیم‌گیری در مورد اینکه کدام رشته سطح هسته را روی یک </a:t>
            </a:r>
            <a:r>
              <a:rPr lang="fa-IR" sz="2800" dirty="0">
                <a:solidFill>
                  <a:srgbClr val="1F1F1F"/>
                </a:solidFill>
                <a:latin typeface="Arial" panose="020B0604020202020204" pitchFamily="34" charset="0"/>
                <a:cs typeface="B Nazanin" panose="00000400000000000000" pitchFamily="2" charset="-78"/>
              </a:rPr>
              <a:t>پردازنده</a:t>
            </a:r>
            <a:r>
              <a:rPr lang="ar-SA" sz="2800" dirty="0">
                <a:solidFill>
                  <a:srgbClr val="1F1F1F"/>
                </a:solidFill>
                <a:latin typeface="Arial" panose="020B0604020202020204" pitchFamily="34" charset="0"/>
                <a:cs typeface="B Nazanin" panose="00000400000000000000" pitchFamily="2" charset="-78"/>
              </a:rPr>
              <a:t> زمان‌بندی کند، هسته از محدوده رقابت سیستم (</a:t>
            </a:r>
            <a:r>
              <a:rPr lang="en-US" sz="2800" dirty="0">
                <a:solidFill>
                  <a:srgbClr val="1F1F1F"/>
                </a:solidFill>
                <a:latin typeface="Arial" panose="020B0604020202020204" pitchFamily="34" charset="0"/>
                <a:cs typeface="B Nazanin" panose="00000400000000000000" pitchFamily="2" charset="-78"/>
              </a:rPr>
              <a:t>SCS</a:t>
            </a:r>
            <a:r>
              <a:rPr lang="ar-SA" sz="2800" dirty="0">
                <a:solidFill>
                  <a:srgbClr val="1F1F1F"/>
                </a:solidFill>
                <a:latin typeface="Arial" panose="020B0604020202020204" pitchFamily="34" charset="0"/>
                <a:cs typeface="B Nazanin" panose="00000400000000000000" pitchFamily="2" charset="-78"/>
              </a:rPr>
              <a:t>) استفاده می‌کند.</a:t>
            </a:r>
            <a:endParaRPr lang="fa-IR" sz="2800" dirty="0">
              <a:solidFill>
                <a:srgbClr val="1F1F1F"/>
              </a:solidFill>
              <a:latin typeface="Arial" panose="020B0604020202020204" pitchFamily="34" charset="0"/>
              <a:cs typeface="B Nazanin" panose="00000400000000000000" pitchFamily="2" charset="-78"/>
            </a:endParaRPr>
          </a:p>
          <a:p>
            <a:pPr marL="0" marR="0" algn="r" rtl="1">
              <a:spcBef>
                <a:spcPts val="0"/>
              </a:spcBef>
              <a:spcAft>
                <a:spcPts val="0"/>
              </a:spcAft>
            </a:pPr>
            <a:r>
              <a:rPr lang="ar-SA" sz="2800" dirty="0">
                <a:solidFill>
                  <a:srgbClr val="1F1F1F"/>
                </a:solidFill>
                <a:latin typeface="Arial" panose="020B0604020202020204" pitchFamily="34" charset="0"/>
                <a:cs typeface="B Nazanin" panose="00000400000000000000" pitchFamily="2" charset="-78"/>
              </a:rPr>
              <a:t>رقابت برای </a:t>
            </a:r>
            <a:r>
              <a:rPr lang="fa-IR" sz="2800" dirty="0">
                <a:solidFill>
                  <a:srgbClr val="1F1F1F"/>
                </a:solidFill>
                <a:latin typeface="Arial" panose="020B0604020202020204" pitchFamily="34" charset="0"/>
                <a:cs typeface="B Nazanin" panose="00000400000000000000" pitchFamily="2" charset="-78"/>
              </a:rPr>
              <a:t>پردازنده</a:t>
            </a:r>
            <a:r>
              <a:rPr lang="ar-SA" sz="2800" dirty="0">
                <a:solidFill>
                  <a:srgbClr val="1F1F1F"/>
                </a:solidFill>
                <a:latin typeface="Arial" panose="020B0604020202020204" pitchFamily="34" charset="0"/>
                <a:cs typeface="B Nazanin" panose="00000400000000000000" pitchFamily="2" charset="-78"/>
              </a:rPr>
              <a:t> با زمان‌بندی </a:t>
            </a:r>
            <a:r>
              <a:rPr lang="en-US" sz="2800" dirty="0">
                <a:solidFill>
                  <a:srgbClr val="1F1F1F"/>
                </a:solidFill>
                <a:latin typeface="Arial" panose="020B0604020202020204" pitchFamily="34" charset="0"/>
                <a:cs typeface="B Nazanin" panose="00000400000000000000" pitchFamily="2" charset="-78"/>
              </a:rPr>
              <a:t>SCS</a:t>
            </a:r>
            <a:r>
              <a:rPr lang="ar-SA" sz="2800" dirty="0">
                <a:solidFill>
                  <a:srgbClr val="1F1F1F"/>
                </a:solidFill>
                <a:latin typeface="Arial" panose="020B0604020202020204" pitchFamily="34" charset="0"/>
                <a:cs typeface="B Nazanin" panose="00000400000000000000" pitchFamily="2" charset="-78"/>
              </a:rPr>
              <a:t> بین تمام رشته‌های موجود در سیستم انجام می‌شود.</a:t>
            </a:r>
            <a:endParaRPr lang="fa-IR" sz="2800" dirty="0">
              <a:solidFill>
                <a:srgbClr val="1F1F1F"/>
              </a:solidFill>
              <a:latin typeface="Arial" panose="020B0604020202020204" pitchFamily="34" charset="0"/>
              <a:cs typeface="B Nazanin" panose="00000400000000000000" pitchFamily="2" charset="-78"/>
            </a:endParaRPr>
          </a:p>
          <a:p>
            <a:pPr marL="400050" lvl="1" algn="r" rtl="1">
              <a:spcBef>
                <a:spcPts val="0"/>
              </a:spcBef>
              <a:spcAft>
                <a:spcPts val="0"/>
              </a:spcAft>
            </a:pPr>
            <a:r>
              <a:rPr lang="ar-SA" sz="2800" dirty="0">
                <a:solidFill>
                  <a:srgbClr val="1F1F1F"/>
                </a:solidFill>
                <a:latin typeface="Arial" panose="020B0604020202020204" pitchFamily="34" charset="0"/>
                <a:cs typeface="B Nazanin" panose="00000400000000000000" pitchFamily="2" charset="-78"/>
              </a:rPr>
              <a:t> سیستم‌هایی که از</a:t>
            </a:r>
            <a:r>
              <a:rPr lang="ar-SA" sz="2800" b="1" dirty="0">
                <a:solidFill>
                  <a:srgbClr val="1F1F1F"/>
                </a:solidFill>
                <a:latin typeface="Arial" panose="020B0604020202020204" pitchFamily="34" charset="0"/>
                <a:cs typeface="B Nazanin" panose="00000400000000000000" pitchFamily="2" charset="-78"/>
              </a:rPr>
              <a:t> مدل یک به یک </a:t>
            </a:r>
            <a:r>
              <a:rPr lang="ar-SA" sz="2800" dirty="0">
                <a:solidFill>
                  <a:srgbClr val="1F1F1F"/>
                </a:solidFill>
                <a:latin typeface="Arial" panose="020B0604020202020204" pitchFamily="34" charset="0"/>
                <a:cs typeface="B Nazanin" panose="00000400000000000000" pitchFamily="2" charset="-78"/>
              </a:rPr>
              <a:t>(بخش </a:t>
            </a:r>
            <a:r>
              <a:rPr lang="fa-IR" sz="2800" dirty="0">
                <a:solidFill>
                  <a:srgbClr val="1F1F1F"/>
                </a:solidFill>
                <a:latin typeface="Arial" panose="020B0604020202020204" pitchFamily="34" charset="0"/>
                <a:cs typeface="B Nazanin" panose="00000400000000000000" pitchFamily="2" charset="-78"/>
              </a:rPr>
              <a:t>۴.۳.۲) </a:t>
            </a:r>
            <a:r>
              <a:rPr lang="ar-SA" sz="2800" dirty="0">
                <a:solidFill>
                  <a:srgbClr val="1F1F1F"/>
                </a:solidFill>
                <a:latin typeface="Arial" panose="020B0604020202020204" pitchFamily="34" charset="0"/>
                <a:cs typeface="B Nazanin" panose="00000400000000000000" pitchFamily="2" charset="-78"/>
              </a:rPr>
              <a:t>استفاده می‌کنند، مانند </a:t>
            </a:r>
            <a:r>
              <a:rPr lang="ar-SA" sz="2800" b="1" dirty="0">
                <a:solidFill>
                  <a:srgbClr val="1F1F1F"/>
                </a:solidFill>
                <a:latin typeface="Arial" panose="020B0604020202020204" pitchFamily="34" charset="0"/>
                <a:cs typeface="B Nazanin" panose="00000400000000000000" pitchFamily="2" charset="-78"/>
              </a:rPr>
              <a:t>ویندوز</a:t>
            </a:r>
            <a:r>
              <a:rPr lang="ar-SA" sz="2800" dirty="0">
                <a:solidFill>
                  <a:srgbClr val="1F1F1F"/>
                </a:solidFill>
                <a:latin typeface="Arial" panose="020B0604020202020204" pitchFamily="34" charset="0"/>
                <a:cs typeface="B Nazanin" panose="00000400000000000000" pitchFamily="2" charset="-78"/>
              </a:rPr>
              <a:t> و </a:t>
            </a:r>
            <a:r>
              <a:rPr lang="ar-SA" sz="2800" b="1" dirty="0">
                <a:solidFill>
                  <a:srgbClr val="1F1F1F"/>
                </a:solidFill>
                <a:latin typeface="Arial" panose="020B0604020202020204" pitchFamily="34" charset="0"/>
                <a:cs typeface="B Nazanin" panose="00000400000000000000" pitchFamily="2" charset="-78"/>
              </a:rPr>
              <a:t>لینوکس</a:t>
            </a:r>
            <a:r>
              <a:rPr lang="ar-SA" sz="2800" dirty="0">
                <a:solidFill>
                  <a:srgbClr val="1F1F1F"/>
                </a:solidFill>
                <a:latin typeface="Arial" panose="020B0604020202020204" pitchFamily="34" charset="0"/>
                <a:cs typeface="B Nazanin" panose="00000400000000000000" pitchFamily="2" charset="-78"/>
              </a:rPr>
              <a:t>، </a:t>
            </a:r>
            <a:r>
              <a:rPr lang="ar-SA" sz="2800" b="1" dirty="0">
                <a:solidFill>
                  <a:srgbClr val="1F1F1F"/>
                </a:solidFill>
                <a:latin typeface="Arial" panose="020B0604020202020204" pitchFamily="34" charset="0"/>
                <a:cs typeface="B Nazanin" panose="00000400000000000000" pitchFamily="2" charset="-78"/>
              </a:rPr>
              <a:t>رشته‌ها</a:t>
            </a:r>
            <a:r>
              <a:rPr lang="ar-SA" sz="2800" dirty="0">
                <a:solidFill>
                  <a:srgbClr val="1F1F1F"/>
                </a:solidFill>
                <a:latin typeface="Arial" panose="020B0604020202020204" pitchFamily="34" charset="0"/>
                <a:cs typeface="B Nazanin" panose="00000400000000000000" pitchFamily="2" charset="-78"/>
              </a:rPr>
              <a:t> را فقط با استفاده از </a:t>
            </a:r>
            <a:r>
              <a:rPr lang="en-US" sz="2800" b="1" dirty="0">
                <a:solidFill>
                  <a:srgbClr val="1F1F1F"/>
                </a:solidFill>
                <a:latin typeface="Arial" panose="020B0604020202020204" pitchFamily="34" charset="0"/>
                <a:cs typeface="B Nazanin" panose="00000400000000000000" pitchFamily="2" charset="-78"/>
              </a:rPr>
              <a:t>SCS</a:t>
            </a:r>
            <a:r>
              <a:rPr lang="ar-SA" sz="2800" dirty="0">
                <a:solidFill>
                  <a:srgbClr val="1F1F1F"/>
                </a:solidFill>
                <a:latin typeface="Arial" panose="020B0604020202020204" pitchFamily="34" charset="0"/>
                <a:cs typeface="B Nazanin" panose="00000400000000000000" pitchFamily="2" charset="-78"/>
              </a:rPr>
              <a:t> زمان‌بندی می‌کنند.</a:t>
            </a:r>
            <a:endParaRPr lang="en-US" sz="2800" dirty="0">
              <a:solidFill>
                <a:srgbClr val="1F1F1F"/>
              </a:solidFill>
              <a:latin typeface="Arial" panose="020B0604020202020204" pitchFamily="34" charset="0"/>
              <a:cs typeface="B Nazanin" panose="00000400000000000000" pitchFamily="2" charset="-78"/>
            </a:endParaRPr>
          </a:p>
        </p:txBody>
      </p:sp>
    </p:spTree>
    <p:extLst>
      <p:ext uri="{BB962C8B-B14F-4D97-AF65-F5344CB8AC3E}">
        <p14:creationId xmlns:p14="http://schemas.microsoft.com/office/powerpoint/2010/main" val="36434495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72B3D0AB-2002-4908-882F-E691F73389A3}"/>
              </a:ext>
            </a:extLst>
          </p:cNvPr>
          <p:cNvSpPr>
            <a:spLocks noGrp="1" noChangeArrowheads="1"/>
          </p:cNvSpPr>
          <p:nvPr>
            <p:ph type="title"/>
          </p:nvPr>
        </p:nvSpPr>
        <p:spPr>
          <a:xfrm>
            <a:off x="783770" y="112762"/>
            <a:ext cx="7903029" cy="576262"/>
          </a:xfrm>
        </p:spPr>
        <p:txBody>
          <a:bodyPr/>
          <a:lstStyle/>
          <a:p>
            <a:pPr eaLnBrk="1" hangingPunct="1"/>
            <a:r>
              <a:rPr lang="en-US" altLang="en-US" dirty="0"/>
              <a:t>Pthread Scheduling API</a:t>
            </a:r>
          </a:p>
        </p:txBody>
      </p:sp>
      <p:sp>
        <p:nvSpPr>
          <p:cNvPr id="65538" name="Rectangle 3">
            <a:extLst>
              <a:ext uri="{FF2B5EF4-FFF2-40B4-BE49-F238E27FC236}">
                <a16:creationId xmlns:a16="http://schemas.microsoft.com/office/drawing/2014/main" id="{B97D95DB-777A-482C-BA27-4C2D3C6CA8AF}"/>
              </a:ext>
            </a:extLst>
          </p:cNvPr>
          <p:cNvSpPr>
            <a:spLocks noGrp="1" noChangeArrowheads="1"/>
          </p:cNvSpPr>
          <p:nvPr>
            <p:ph type="body" idx="1"/>
          </p:nvPr>
        </p:nvSpPr>
        <p:spPr>
          <a:xfrm>
            <a:off x="1538288" y="942975"/>
            <a:ext cx="6818312" cy="4919663"/>
          </a:xfrm>
        </p:spPr>
        <p:txBody>
          <a:bodyPr/>
          <a:lstStyle/>
          <a:p>
            <a:pPr marL="0" indent="0">
              <a:buFont typeface="Monotype Sorts" pitchFamily="-84" charset="2"/>
              <a:buNone/>
            </a:pPr>
            <a:r>
              <a:rPr lang="en-US" altLang="en-US" sz="1400" dirty="0">
                <a:latin typeface="Courier New" panose="02070309020205020404" pitchFamily="49" charset="0"/>
              </a:rPr>
              <a:t>#include &lt;</a:t>
            </a:r>
            <a:r>
              <a:rPr lang="en-US" altLang="en-US" sz="1400" dirty="0" err="1">
                <a:latin typeface="Courier New" panose="02070309020205020404" pitchFamily="49" charset="0"/>
              </a:rPr>
              <a:t>pthread.h</a:t>
            </a:r>
            <a:r>
              <a:rPr lang="en-US" altLang="en-US" sz="1400" dirty="0">
                <a:latin typeface="Courier New" panose="02070309020205020404" pitchFamily="49" charset="0"/>
              </a:rPr>
              <a:t>&gt; </a:t>
            </a:r>
          </a:p>
          <a:p>
            <a:pPr marL="0" indent="0">
              <a:buFont typeface="Monotype Sorts" pitchFamily="-84" charset="2"/>
              <a:buNone/>
            </a:pPr>
            <a:r>
              <a:rPr lang="en-US" altLang="en-US" sz="1400" dirty="0">
                <a:latin typeface="Courier New" panose="02070309020205020404" pitchFamily="49" charset="0"/>
              </a:rPr>
              <a:t>#include &lt;</a:t>
            </a:r>
            <a:r>
              <a:rPr lang="en-US" altLang="en-US" sz="1400" dirty="0" err="1">
                <a:latin typeface="Courier New" panose="02070309020205020404" pitchFamily="49" charset="0"/>
              </a:rPr>
              <a:t>stdio.h</a:t>
            </a:r>
            <a:r>
              <a:rPr lang="en-US" altLang="en-US" sz="1400" dirty="0">
                <a:latin typeface="Courier New" panose="02070309020205020404" pitchFamily="49" charset="0"/>
              </a:rPr>
              <a:t>&gt; </a:t>
            </a:r>
          </a:p>
          <a:p>
            <a:pPr marL="0" indent="0">
              <a:buFont typeface="Monotype Sorts" pitchFamily="-84" charset="2"/>
              <a:buNone/>
            </a:pPr>
            <a:r>
              <a:rPr lang="en-US" altLang="en-US" sz="1400" dirty="0">
                <a:latin typeface="Courier New" panose="02070309020205020404" pitchFamily="49" charset="0"/>
              </a:rPr>
              <a:t>#define NUM_THREADS 5 </a:t>
            </a:r>
          </a:p>
          <a:p>
            <a:pPr marL="0" indent="0">
              <a:buFont typeface="Monotype Sorts" pitchFamily="-84" charset="2"/>
              <a:buNone/>
            </a:pPr>
            <a:r>
              <a:rPr lang="en-US" altLang="en-US" sz="1400" dirty="0">
                <a:latin typeface="Courier New" panose="02070309020205020404" pitchFamily="49" charset="0"/>
              </a:rPr>
              <a:t>int main(int </a:t>
            </a:r>
            <a:r>
              <a:rPr lang="en-US" altLang="en-US" sz="1400" dirty="0" err="1">
                <a:latin typeface="Courier New" panose="02070309020205020404" pitchFamily="49" charset="0"/>
              </a:rPr>
              <a:t>argc</a:t>
            </a:r>
            <a:r>
              <a:rPr lang="en-US" altLang="en-US" sz="1400" dirty="0">
                <a:latin typeface="Courier New" panose="02070309020205020404" pitchFamily="49" charset="0"/>
              </a:rPr>
              <a:t>, char *</a:t>
            </a:r>
            <a:r>
              <a:rPr lang="en-US" altLang="en-US" sz="1400" dirty="0" err="1">
                <a:latin typeface="Courier New" panose="02070309020205020404" pitchFamily="49" charset="0"/>
              </a:rPr>
              <a:t>argv</a:t>
            </a:r>
            <a:r>
              <a:rPr lang="en-US" altLang="en-US" sz="1400" dirty="0">
                <a:latin typeface="Courier New" panose="02070309020205020404" pitchFamily="49" charset="0"/>
              </a:rPr>
              <a:t>[]) { </a:t>
            </a:r>
          </a:p>
          <a:p>
            <a:pPr marL="0" indent="0">
              <a:buFont typeface="Monotype Sorts" pitchFamily="-84" charset="2"/>
              <a:buNone/>
            </a:pPr>
            <a:r>
              <a:rPr lang="en-US" altLang="en-US" sz="1400" dirty="0">
                <a:latin typeface="Courier New" panose="02070309020205020404" pitchFamily="49" charset="0"/>
              </a:rPr>
              <a:t>   int </a:t>
            </a:r>
            <a:r>
              <a:rPr lang="en-US" altLang="en-US" sz="1400" dirty="0" err="1">
                <a:latin typeface="Courier New" panose="02070309020205020404" pitchFamily="49" charset="0"/>
              </a:rPr>
              <a:t>i</a:t>
            </a:r>
            <a:r>
              <a:rPr lang="en-US" altLang="en-US" sz="1400" dirty="0">
                <a:latin typeface="Courier New" panose="02070309020205020404" pitchFamily="49" charset="0"/>
              </a:rPr>
              <a:t>, scope;</a:t>
            </a:r>
            <a:br>
              <a:rPr lang="en-US" altLang="en-US" sz="1400" dirty="0">
                <a:latin typeface="Courier New" panose="02070309020205020404" pitchFamily="49" charset="0"/>
              </a:rPr>
            </a:br>
            <a:r>
              <a:rPr lang="en-US" altLang="en-US" sz="1400" dirty="0">
                <a:latin typeface="Courier New" panose="02070309020205020404" pitchFamily="49" charset="0"/>
              </a:rPr>
              <a:t>   </a:t>
            </a:r>
            <a:r>
              <a:rPr lang="en-US" altLang="en-US" sz="1400" dirty="0" err="1">
                <a:latin typeface="Courier New" panose="02070309020205020404" pitchFamily="49" charset="0"/>
              </a:rPr>
              <a:t>pthread_t</a:t>
            </a:r>
            <a:r>
              <a:rPr lang="en-US" altLang="en-US" sz="1400" dirty="0">
                <a:latin typeface="Courier New" panose="02070309020205020404" pitchFamily="49" charset="0"/>
              </a:rPr>
              <a:t> </a:t>
            </a:r>
            <a:r>
              <a:rPr lang="en-US" altLang="en-US" sz="1400" dirty="0" err="1">
                <a:latin typeface="Courier New" panose="02070309020205020404" pitchFamily="49" charset="0"/>
              </a:rPr>
              <a:t>tid</a:t>
            </a:r>
            <a:r>
              <a:rPr lang="en-US" altLang="en-US" sz="1400" dirty="0">
                <a:latin typeface="Courier New" panose="02070309020205020404" pitchFamily="49" charset="0"/>
              </a:rPr>
              <a:t>[NUM THREADS];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pthread_attr_t</a:t>
            </a:r>
            <a:r>
              <a:rPr lang="en-US" altLang="en-US" sz="1400" dirty="0">
                <a:latin typeface="Courier New" panose="02070309020205020404" pitchFamily="49" charset="0"/>
              </a:rPr>
              <a:t> </a:t>
            </a:r>
            <a:r>
              <a:rPr lang="en-US" altLang="en-US" sz="1400" dirty="0" err="1">
                <a:latin typeface="Courier New" panose="02070309020205020404" pitchFamily="49" charset="0"/>
              </a:rPr>
              <a:t>attr</a:t>
            </a:r>
            <a:r>
              <a:rPr lang="en-US" altLang="en-US" sz="1400" dirty="0">
                <a:latin typeface="Courier New" panose="02070309020205020404" pitchFamily="49" charset="0"/>
              </a:rPr>
              <a:t>; </a:t>
            </a:r>
          </a:p>
          <a:p>
            <a:pPr marL="0" indent="0">
              <a:buFont typeface="Monotype Sorts" pitchFamily="-84" charset="2"/>
              <a:buNone/>
            </a:pPr>
            <a:r>
              <a:rPr lang="en-US" altLang="en-US" sz="1400" dirty="0">
                <a:latin typeface="Courier New" panose="02070309020205020404" pitchFamily="49" charset="0"/>
              </a:rPr>
              <a:t>   /* get the default attributes */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pthread_attr_init</a:t>
            </a:r>
            <a:r>
              <a:rPr lang="en-US" altLang="en-US" sz="1400" dirty="0">
                <a:latin typeface="Courier New" panose="02070309020205020404" pitchFamily="49" charset="0"/>
              </a:rPr>
              <a:t>(&amp;</a:t>
            </a:r>
            <a:r>
              <a:rPr lang="en-US" altLang="en-US" sz="1400" dirty="0" err="1">
                <a:latin typeface="Courier New" panose="02070309020205020404" pitchFamily="49" charset="0"/>
              </a:rPr>
              <a:t>attr</a:t>
            </a:r>
            <a:r>
              <a:rPr lang="en-US" altLang="en-US" sz="1400" dirty="0">
                <a:latin typeface="Courier New" panose="02070309020205020404" pitchFamily="49" charset="0"/>
              </a:rPr>
              <a:t>); </a:t>
            </a:r>
          </a:p>
          <a:p>
            <a:pPr marL="0" indent="0">
              <a:buFont typeface="Monotype Sorts" pitchFamily="-84" charset="2"/>
              <a:buNone/>
            </a:pPr>
            <a:r>
              <a:rPr lang="en-US" altLang="en-US" sz="1400" dirty="0">
                <a:latin typeface="Courier New" panose="02070309020205020404" pitchFamily="49" charset="0"/>
              </a:rPr>
              <a:t>   /* first inquire on the current scope */</a:t>
            </a:r>
            <a:br>
              <a:rPr lang="en-US" altLang="en-US" sz="1400" dirty="0">
                <a:latin typeface="Courier New" panose="02070309020205020404" pitchFamily="49" charset="0"/>
              </a:rPr>
            </a:br>
            <a:r>
              <a:rPr lang="en-US" altLang="en-US" sz="1400" dirty="0">
                <a:latin typeface="Courier New" panose="02070309020205020404" pitchFamily="49" charset="0"/>
              </a:rPr>
              <a:t>   if (</a:t>
            </a:r>
            <a:r>
              <a:rPr lang="en-US" altLang="en-US" sz="1400" dirty="0" err="1">
                <a:latin typeface="Courier New" panose="02070309020205020404" pitchFamily="49" charset="0"/>
              </a:rPr>
              <a:t>pthread_attr_getscope</a:t>
            </a:r>
            <a:r>
              <a:rPr lang="en-US" altLang="en-US" sz="1400" dirty="0">
                <a:latin typeface="Courier New" panose="02070309020205020404" pitchFamily="49" charset="0"/>
              </a:rPr>
              <a:t>(&amp;</a:t>
            </a:r>
            <a:r>
              <a:rPr lang="en-US" altLang="en-US" sz="1400" dirty="0" err="1">
                <a:latin typeface="Courier New" panose="02070309020205020404" pitchFamily="49" charset="0"/>
              </a:rPr>
              <a:t>attr</a:t>
            </a:r>
            <a:r>
              <a:rPr lang="en-US" altLang="en-US" sz="1400" dirty="0">
                <a:latin typeface="Courier New" panose="02070309020205020404" pitchFamily="49" charset="0"/>
              </a:rPr>
              <a:t>, &amp;scope) != 0)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fprintf</a:t>
            </a:r>
            <a:r>
              <a:rPr lang="en-US" altLang="en-US" sz="1400" dirty="0">
                <a:latin typeface="Courier New" panose="02070309020205020404" pitchFamily="49" charset="0"/>
              </a:rPr>
              <a:t>(stderr, "Unable to get scheduling scope\n"); </a:t>
            </a:r>
          </a:p>
          <a:p>
            <a:pPr marL="0" indent="0">
              <a:buFont typeface="Monotype Sorts" pitchFamily="-84" charset="2"/>
              <a:buNone/>
            </a:pPr>
            <a:r>
              <a:rPr lang="en-US" altLang="en-US" sz="1400" dirty="0">
                <a:latin typeface="Courier New" panose="02070309020205020404" pitchFamily="49" charset="0"/>
              </a:rPr>
              <a:t>   else { </a:t>
            </a:r>
          </a:p>
          <a:p>
            <a:pPr marL="0" indent="0">
              <a:buFont typeface="Monotype Sorts" pitchFamily="-84" charset="2"/>
              <a:buNone/>
            </a:pPr>
            <a:r>
              <a:rPr lang="en-US" altLang="en-US" sz="1400" dirty="0">
                <a:latin typeface="Courier New" panose="02070309020205020404" pitchFamily="49" charset="0"/>
              </a:rPr>
              <a:t>      if (scope == PTHREAD_SCOPE_PROCESS)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printf</a:t>
            </a:r>
            <a:r>
              <a:rPr lang="en-US" altLang="en-US" sz="1400" dirty="0">
                <a:latin typeface="Courier New" panose="02070309020205020404" pitchFamily="49" charset="0"/>
              </a:rPr>
              <a:t>("PTHREAD_SCOPE_PROCESS"); </a:t>
            </a:r>
          </a:p>
          <a:p>
            <a:pPr marL="0" indent="0">
              <a:buFont typeface="Monotype Sorts" pitchFamily="-84" charset="2"/>
              <a:buNone/>
            </a:pPr>
            <a:r>
              <a:rPr lang="en-US" altLang="en-US" sz="1400" dirty="0">
                <a:latin typeface="Courier New" panose="02070309020205020404" pitchFamily="49" charset="0"/>
              </a:rPr>
              <a:t>      else if (scope == PTHREAD_SCOPE_SYSTEM)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printf</a:t>
            </a:r>
            <a:r>
              <a:rPr lang="en-US" altLang="en-US" sz="1400" dirty="0">
                <a:latin typeface="Courier New" panose="02070309020205020404" pitchFamily="49" charset="0"/>
              </a:rPr>
              <a:t>("PTHREAD_SCOPE_SYSTEM"); </a:t>
            </a:r>
          </a:p>
          <a:p>
            <a:pPr marL="0" indent="0">
              <a:buFont typeface="Monotype Sorts" pitchFamily="-84" charset="2"/>
              <a:buNone/>
            </a:pPr>
            <a:r>
              <a:rPr lang="en-US" altLang="en-US" sz="1400" dirty="0">
                <a:latin typeface="Courier New" panose="02070309020205020404" pitchFamily="49" charset="0"/>
              </a:rPr>
              <a:t>      else</a:t>
            </a:r>
            <a:br>
              <a:rPr lang="en-US" altLang="en-US" sz="1400" dirty="0">
                <a:latin typeface="Courier New" panose="02070309020205020404" pitchFamily="49" charset="0"/>
              </a:rPr>
            </a:br>
            <a:r>
              <a:rPr lang="en-US" altLang="en-US" sz="1400" dirty="0">
                <a:latin typeface="Courier New" panose="02070309020205020404" pitchFamily="49" charset="0"/>
              </a:rPr>
              <a:t>         </a:t>
            </a:r>
            <a:r>
              <a:rPr lang="en-US" altLang="en-US" sz="1400" dirty="0" err="1">
                <a:latin typeface="Courier New" panose="02070309020205020404" pitchFamily="49" charset="0"/>
              </a:rPr>
              <a:t>fprintf</a:t>
            </a:r>
            <a:r>
              <a:rPr lang="en-US" altLang="en-US" sz="1400" dirty="0">
                <a:latin typeface="Courier New" panose="02070309020205020404" pitchFamily="49" charset="0"/>
              </a:rPr>
              <a:t>(stderr, "Illegal scope value.\n"); </a:t>
            </a:r>
          </a:p>
          <a:p>
            <a:pPr marL="0" indent="0">
              <a:buFont typeface="Monotype Sorts" pitchFamily="-84" charset="2"/>
              <a:buNone/>
            </a:pPr>
            <a:r>
              <a:rPr lang="en-US" altLang="en-US" sz="1400" dirty="0">
                <a:latin typeface="Courier New" panose="02070309020205020404" pitchFamily="49" charset="0"/>
              </a:rPr>
              <a:t>   } </a:t>
            </a:r>
          </a:p>
        </p:txBody>
      </p:sp>
    </p:spTree>
    <p:extLst>
      <p:ext uri="{BB962C8B-B14F-4D97-AF65-F5344CB8AC3E}">
        <p14:creationId xmlns:p14="http://schemas.microsoft.com/office/powerpoint/2010/main" val="24904179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1393D9C5-7295-4A4A-95B0-13D4147B56B9}"/>
              </a:ext>
            </a:extLst>
          </p:cNvPr>
          <p:cNvSpPr>
            <a:spLocks noGrp="1" noChangeArrowheads="1"/>
          </p:cNvSpPr>
          <p:nvPr>
            <p:ph type="title"/>
          </p:nvPr>
        </p:nvSpPr>
        <p:spPr>
          <a:xfrm>
            <a:off x="821094" y="139718"/>
            <a:ext cx="7837714" cy="576262"/>
          </a:xfrm>
        </p:spPr>
        <p:txBody>
          <a:bodyPr/>
          <a:lstStyle/>
          <a:p>
            <a:pPr eaLnBrk="1" hangingPunct="1"/>
            <a:r>
              <a:rPr lang="en-US" altLang="en-US" dirty="0"/>
              <a:t>Pthread Scheduling API</a:t>
            </a:r>
          </a:p>
        </p:txBody>
      </p:sp>
      <p:sp>
        <p:nvSpPr>
          <p:cNvPr id="67586" name="Rectangle 3">
            <a:extLst>
              <a:ext uri="{FF2B5EF4-FFF2-40B4-BE49-F238E27FC236}">
                <a16:creationId xmlns:a16="http://schemas.microsoft.com/office/drawing/2014/main" id="{DE0BE125-B65D-4233-99FB-D540D5E26A70}"/>
              </a:ext>
            </a:extLst>
          </p:cNvPr>
          <p:cNvSpPr>
            <a:spLocks noGrp="1" noChangeArrowheads="1"/>
          </p:cNvSpPr>
          <p:nvPr>
            <p:ph type="body" idx="1"/>
          </p:nvPr>
        </p:nvSpPr>
        <p:spPr>
          <a:xfrm>
            <a:off x="973138" y="1193800"/>
            <a:ext cx="7321550" cy="4765675"/>
          </a:xfrm>
        </p:spPr>
        <p:txBody>
          <a:bodyPr/>
          <a:lstStyle/>
          <a:p>
            <a:pPr marL="0" indent="0">
              <a:buFont typeface="Monotype Sorts" pitchFamily="-84" charset="2"/>
              <a:buNone/>
            </a:pPr>
            <a:r>
              <a:rPr lang="en-US" altLang="en-US" sz="1700" dirty="0">
                <a:latin typeface="Courier New" panose="02070309020205020404" pitchFamily="49" charset="0"/>
              </a:rPr>
              <a:t>   /* set the scheduling algorithm to PCS or SCS */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pthread_attr_setscope</a:t>
            </a:r>
            <a:r>
              <a:rPr lang="en-US" altLang="en-US" sz="1700" dirty="0">
                <a:latin typeface="Courier New" panose="02070309020205020404" pitchFamily="49" charset="0"/>
              </a:rPr>
              <a:t>(&amp;</a:t>
            </a:r>
            <a:r>
              <a:rPr lang="en-US" altLang="en-US" sz="1700" dirty="0" err="1">
                <a:latin typeface="Courier New" panose="02070309020205020404" pitchFamily="49" charset="0"/>
              </a:rPr>
              <a:t>attr</a:t>
            </a:r>
            <a:r>
              <a:rPr lang="en-US" altLang="en-US" sz="1700" dirty="0">
                <a:latin typeface="Courier New" panose="02070309020205020404" pitchFamily="49" charset="0"/>
              </a:rPr>
              <a:t>, PTHREAD_SCOPE_SYSTEM); </a:t>
            </a:r>
          </a:p>
          <a:p>
            <a:pPr marL="0" indent="0">
              <a:buFont typeface="Monotype Sorts" pitchFamily="-84" charset="2"/>
              <a:buNone/>
            </a:pPr>
            <a:r>
              <a:rPr lang="en-US" altLang="en-US" sz="1700" dirty="0">
                <a:latin typeface="Courier New" panose="02070309020205020404" pitchFamily="49" charset="0"/>
              </a:rPr>
              <a:t>   /* create the threads */</a:t>
            </a:r>
            <a:br>
              <a:rPr lang="en-US" altLang="en-US" sz="1700" dirty="0">
                <a:latin typeface="Courier New" panose="02070309020205020404" pitchFamily="49" charset="0"/>
              </a:rPr>
            </a:br>
            <a:r>
              <a:rPr lang="en-US" altLang="en-US" sz="1700" dirty="0">
                <a:latin typeface="Courier New" panose="02070309020205020404" pitchFamily="49" charset="0"/>
              </a:rPr>
              <a:t>   for (</a:t>
            </a:r>
            <a:r>
              <a:rPr lang="en-US" altLang="en-US" sz="1700" dirty="0" err="1">
                <a:latin typeface="Courier New" panose="02070309020205020404" pitchFamily="49" charset="0"/>
              </a:rPr>
              <a:t>i</a:t>
            </a:r>
            <a:r>
              <a:rPr lang="en-US" altLang="en-US" sz="1700" dirty="0">
                <a:latin typeface="Courier New" panose="02070309020205020404" pitchFamily="49" charset="0"/>
              </a:rPr>
              <a:t> = 0; </a:t>
            </a:r>
            <a:r>
              <a:rPr lang="en-US" altLang="en-US" sz="1700" dirty="0" err="1">
                <a:latin typeface="Courier New" panose="02070309020205020404" pitchFamily="49" charset="0"/>
              </a:rPr>
              <a:t>i</a:t>
            </a:r>
            <a:r>
              <a:rPr lang="en-US" altLang="en-US" sz="1700" dirty="0">
                <a:latin typeface="Courier New" panose="02070309020205020404" pitchFamily="49" charset="0"/>
              </a:rPr>
              <a:t> &lt; NUM_THREADS; </a:t>
            </a:r>
            <a:r>
              <a:rPr lang="en-US" altLang="en-US" sz="1700" dirty="0" err="1">
                <a:latin typeface="Courier New" panose="02070309020205020404" pitchFamily="49" charset="0"/>
              </a:rPr>
              <a:t>i</a:t>
            </a: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pthread_create</a:t>
            </a:r>
            <a:r>
              <a:rPr lang="en-US" altLang="en-US" sz="1700" dirty="0">
                <a:latin typeface="Courier New" panose="02070309020205020404" pitchFamily="49" charset="0"/>
              </a:rPr>
              <a:t>(&amp;</a:t>
            </a:r>
            <a:r>
              <a:rPr lang="en-US" altLang="en-US" sz="1700" dirty="0" err="1">
                <a:latin typeface="Courier New" panose="02070309020205020404" pitchFamily="49" charset="0"/>
              </a:rPr>
              <a:t>tid</a:t>
            </a:r>
            <a:r>
              <a:rPr lang="en-US" altLang="en-US" sz="1700" dirty="0">
                <a:latin typeface="Courier New" panose="02070309020205020404" pitchFamily="49" charset="0"/>
              </a:rPr>
              <a:t>[</a:t>
            </a:r>
            <a:r>
              <a:rPr lang="en-US" altLang="en-US" sz="1700" dirty="0" err="1">
                <a:latin typeface="Courier New" panose="02070309020205020404" pitchFamily="49" charset="0"/>
              </a:rPr>
              <a:t>i</a:t>
            </a:r>
            <a:r>
              <a:rPr lang="en-US" altLang="en-US" sz="1700" dirty="0">
                <a:latin typeface="Courier New" panose="02070309020205020404" pitchFamily="49" charset="0"/>
              </a:rPr>
              <a:t>],&amp;</a:t>
            </a:r>
            <a:r>
              <a:rPr lang="en-US" altLang="en-US" sz="1700" dirty="0" err="1">
                <a:latin typeface="Courier New" panose="02070309020205020404" pitchFamily="49" charset="0"/>
              </a:rPr>
              <a:t>attr,runner,NULL</a:t>
            </a: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 now join on each thread */</a:t>
            </a:r>
            <a:br>
              <a:rPr lang="en-US" altLang="en-US" sz="1700" dirty="0">
                <a:latin typeface="Courier New" panose="02070309020205020404" pitchFamily="49" charset="0"/>
              </a:rPr>
            </a:br>
            <a:r>
              <a:rPr lang="en-US" altLang="en-US" sz="1700" dirty="0">
                <a:latin typeface="Courier New" panose="02070309020205020404" pitchFamily="49" charset="0"/>
              </a:rPr>
              <a:t>   for (</a:t>
            </a:r>
            <a:r>
              <a:rPr lang="en-US" altLang="en-US" sz="1700" dirty="0" err="1">
                <a:latin typeface="Courier New" panose="02070309020205020404" pitchFamily="49" charset="0"/>
              </a:rPr>
              <a:t>i</a:t>
            </a:r>
            <a:r>
              <a:rPr lang="en-US" altLang="en-US" sz="1700" dirty="0">
                <a:latin typeface="Courier New" panose="02070309020205020404" pitchFamily="49" charset="0"/>
              </a:rPr>
              <a:t> = 0; </a:t>
            </a:r>
            <a:r>
              <a:rPr lang="en-US" altLang="en-US" sz="1700" dirty="0" err="1">
                <a:latin typeface="Courier New" panose="02070309020205020404" pitchFamily="49" charset="0"/>
              </a:rPr>
              <a:t>i</a:t>
            </a:r>
            <a:r>
              <a:rPr lang="en-US" altLang="en-US" sz="1700" dirty="0">
                <a:latin typeface="Courier New" panose="02070309020205020404" pitchFamily="49" charset="0"/>
              </a:rPr>
              <a:t> &lt; NUM_THREADS; </a:t>
            </a:r>
            <a:r>
              <a:rPr lang="en-US" altLang="en-US" sz="1700" dirty="0" err="1">
                <a:latin typeface="Courier New" panose="02070309020205020404" pitchFamily="49" charset="0"/>
              </a:rPr>
              <a:t>i</a:t>
            </a: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pthread_join</a:t>
            </a:r>
            <a:r>
              <a:rPr lang="en-US" altLang="en-US" sz="1700" dirty="0">
                <a:latin typeface="Courier New" panose="02070309020205020404" pitchFamily="49" charset="0"/>
              </a:rPr>
              <a:t>(</a:t>
            </a:r>
            <a:r>
              <a:rPr lang="en-US" altLang="en-US" sz="1700" dirty="0" err="1">
                <a:latin typeface="Courier New" panose="02070309020205020404" pitchFamily="49" charset="0"/>
              </a:rPr>
              <a:t>tid</a:t>
            </a:r>
            <a:r>
              <a:rPr lang="en-US" altLang="en-US" sz="1700" dirty="0">
                <a:latin typeface="Courier New" panose="02070309020205020404" pitchFamily="49" charset="0"/>
              </a:rPr>
              <a:t>[</a:t>
            </a:r>
            <a:r>
              <a:rPr lang="en-US" altLang="en-US" sz="1700" dirty="0" err="1">
                <a:latin typeface="Courier New" panose="02070309020205020404" pitchFamily="49" charset="0"/>
              </a:rPr>
              <a:t>i</a:t>
            </a:r>
            <a:r>
              <a:rPr lang="en-US" altLang="en-US" sz="1700" dirty="0">
                <a:latin typeface="Courier New" panose="02070309020205020404" pitchFamily="49" charset="0"/>
              </a:rPr>
              <a:t>], NULL); </a:t>
            </a:r>
          </a:p>
          <a:p>
            <a:pPr marL="0" indent="0">
              <a:buFont typeface="Monotype Sorts" pitchFamily="-84" charset="2"/>
              <a:buNone/>
            </a:pP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Each thread will begin control in this function */ </a:t>
            </a:r>
          </a:p>
          <a:p>
            <a:pPr marL="0" indent="0">
              <a:buFont typeface="Monotype Sorts" pitchFamily="-84" charset="2"/>
              <a:buNone/>
            </a:pPr>
            <a:r>
              <a:rPr lang="en-US" altLang="en-US" sz="1700" dirty="0">
                <a:latin typeface="Courier New" panose="02070309020205020404" pitchFamily="49" charset="0"/>
              </a:rPr>
              <a:t>void *runner(void *param)</a:t>
            </a:r>
            <a:br>
              <a:rPr lang="en-US" altLang="en-US" sz="1700" dirty="0">
                <a:latin typeface="Courier New" panose="02070309020205020404" pitchFamily="49" charset="0"/>
              </a:rPr>
            </a:b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 do some work ... */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pthread_exit</a:t>
            </a:r>
            <a:r>
              <a:rPr lang="en-US" altLang="en-US" sz="1700" dirty="0">
                <a:latin typeface="Courier New" panose="02070309020205020404" pitchFamily="49" charset="0"/>
              </a:rPr>
              <a:t>(0); </a:t>
            </a:r>
          </a:p>
          <a:p>
            <a:pPr marL="0" indent="0">
              <a:buFont typeface="Monotype Sorts" pitchFamily="-84" charset="2"/>
              <a:buNone/>
            </a:pPr>
            <a:r>
              <a:rPr lang="en-US" altLang="en-US" sz="1700" dirty="0">
                <a:latin typeface="Courier New" panose="02070309020205020404" pitchFamily="49" charset="0"/>
              </a:rPr>
              <a:t>} </a:t>
            </a:r>
          </a:p>
        </p:txBody>
      </p:sp>
    </p:spTree>
    <p:extLst>
      <p:ext uri="{BB962C8B-B14F-4D97-AF65-F5344CB8AC3E}">
        <p14:creationId xmlns:p14="http://schemas.microsoft.com/office/powerpoint/2010/main" val="3407763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EB4A270-3C01-4E70-B6CB-FA456BBCDA90}"/>
              </a:ext>
            </a:extLst>
          </p:cNvPr>
          <p:cNvSpPr>
            <a:spLocks noGrp="1" noChangeArrowheads="1"/>
          </p:cNvSpPr>
          <p:nvPr>
            <p:ph type="title"/>
          </p:nvPr>
        </p:nvSpPr>
        <p:spPr>
          <a:xfrm>
            <a:off x="1236777" y="167086"/>
            <a:ext cx="7848600" cy="576262"/>
          </a:xfrm>
        </p:spPr>
        <p:txBody>
          <a:bodyPr/>
          <a:lstStyle/>
          <a:p>
            <a:pPr eaLnBrk="1" hangingPunct="1"/>
            <a:r>
              <a:rPr lang="fa-IR" sz="2800" b="1" dirty="0">
                <a:solidFill>
                  <a:srgbClr val="0070C0"/>
                </a:solidFill>
                <a:effectLst/>
                <a:latin typeface="Arial" panose="020B0604020202020204" pitchFamily="34" charset="0"/>
                <a:ea typeface="Times New Roman" panose="02020603050405020304" pitchFamily="18" charset="0"/>
                <a:cs typeface="B Nazanin" panose="00000400000000000000" pitchFamily="2" charset="-78"/>
              </a:rPr>
              <a:t>زمان‌بندی انحصاری و غیرانحصاری(پس‌گرفتنی)</a:t>
            </a:r>
            <a:endParaRPr lang="en-US" altLang="en-US" sz="2800" dirty="0"/>
          </a:p>
        </p:txBody>
      </p:sp>
      <p:sp>
        <p:nvSpPr>
          <p:cNvPr id="27651" name="Rectangle 3">
            <a:extLst>
              <a:ext uri="{FF2B5EF4-FFF2-40B4-BE49-F238E27FC236}">
                <a16:creationId xmlns:a16="http://schemas.microsoft.com/office/drawing/2014/main" id="{6B795676-7DD0-4F16-8B81-4EFFF754D531}"/>
              </a:ext>
            </a:extLst>
          </p:cNvPr>
          <p:cNvSpPr>
            <a:spLocks noGrp="1" noChangeArrowheads="1"/>
          </p:cNvSpPr>
          <p:nvPr>
            <p:ph type="body" idx="1"/>
          </p:nvPr>
        </p:nvSpPr>
        <p:spPr>
          <a:xfrm>
            <a:off x="320512" y="1193434"/>
            <a:ext cx="8460072" cy="5292207"/>
          </a:xfrm>
        </p:spPr>
        <p:txBody>
          <a:bodyPr/>
          <a:lstStyle/>
          <a:p>
            <a:pPr marL="0" marR="0" algn="r" rtl="1">
              <a:lnSpc>
                <a:spcPct val="107000"/>
              </a:lnSpc>
              <a:spcBef>
                <a:spcPts val="200"/>
              </a:spcBef>
              <a:spcAft>
                <a:spcPts val="0"/>
              </a:spcAft>
            </a:pPr>
            <a:r>
              <a:rPr lang="ar-SA"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زمان‌بندی </a:t>
            </a:r>
            <a:r>
              <a:rPr lang="fa-IR"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انحصاری</a:t>
            </a:r>
            <a:r>
              <a:rPr lang="en-US"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2800" b="1"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Nonpreemptive</a:t>
            </a:r>
            <a:r>
              <a:rPr lang="en-US"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Scheduling)</a:t>
            </a:r>
            <a:endParaRPr lang="en-US" sz="2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زمانی که فرایند کنترل</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fa-IR"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پردازنده</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ar-SA"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را به دست می‌آورد، تا زمانی که آن را رها نکند (خاتمه یا انتظار) به اجرای خود ادامه می‌دهد</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تقریبا تمامی سیستم‌های عامل مدرن از زمان‌بندی </a:t>
            </a:r>
            <a:r>
              <a:rPr lang="fa-IR"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غیرانحصاری</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(Preemptive Scheduling) </a:t>
            </a:r>
            <a:r>
              <a:rPr lang="ar-SA"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استفاده می‌کنند</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28729459"/>
      </p:ext>
    </p:extLst>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14363</TotalTime>
  <Words>9048</Words>
  <Application>Microsoft Office PowerPoint</Application>
  <PresentationFormat>On-screen Show (4:3)</PresentationFormat>
  <Paragraphs>730</Paragraphs>
  <Slides>84</Slides>
  <Notes>71</Notes>
  <HiddenSlides>10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84</vt:i4>
      </vt:variant>
    </vt:vector>
  </HeadingPairs>
  <TitlesOfParts>
    <vt:vector size="103" baseType="lpstr">
      <vt:lpstr>Arial</vt:lpstr>
      <vt:lpstr>Arial Unicode MS</vt:lpstr>
      <vt:lpstr>Calibri</vt:lpstr>
      <vt:lpstr>Calibri Light</vt:lpstr>
      <vt:lpstr>Cambria Math</vt:lpstr>
      <vt:lpstr>Consolas</vt:lpstr>
      <vt:lpstr>Courier New</vt:lpstr>
      <vt:lpstr>Helvetica</vt:lpstr>
      <vt:lpstr>iransans</vt:lpstr>
      <vt:lpstr>Monotype Sorts</vt:lpstr>
      <vt:lpstr>Nunito</vt:lpstr>
      <vt:lpstr>Roboto</vt:lpstr>
      <vt:lpstr>Symbol</vt:lpstr>
      <vt:lpstr>Times New Roman</vt:lpstr>
      <vt:lpstr>Vazirmatn</vt:lpstr>
      <vt:lpstr>Verdana</vt:lpstr>
      <vt:lpstr>Webdings</vt:lpstr>
      <vt:lpstr>Wingdings</vt:lpstr>
      <vt:lpstr>os-8</vt:lpstr>
      <vt:lpstr>Operation Systems</vt:lpstr>
      <vt:lpstr>فصل 5: زمان بندی پردازنده</vt:lpstr>
      <vt:lpstr>Outline</vt:lpstr>
      <vt:lpstr>اهداف</vt:lpstr>
      <vt:lpstr>مفاهیم اولیه</vt:lpstr>
      <vt:lpstr>Histogram of CPU-burst Times</vt:lpstr>
      <vt:lpstr>زمان‌بندی پردازنده </vt:lpstr>
      <vt:lpstr>زمان‌بندی پردازنده </vt:lpstr>
      <vt:lpstr>زمان‌بندی انحصاری و غیرانحصاری(پس‌گرفتنی)</vt:lpstr>
      <vt:lpstr>Preemptive Scheduling and Race Conditions</vt:lpstr>
      <vt:lpstr>Dispatcher توزیع‌کننده </vt:lpstr>
      <vt:lpstr>Scheduling Criteria</vt:lpstr>
      <vt:lpstr>معیار‌های بهینه‌سازی الگوریتم زمان‌بندی</vt:lpstr>
      <vt:lpstr>الگوریتم زمان‌بندیFCFS </vt:lpstr>
      <vt:lpstr>First- Come, First-Served (FCFS) Scheduling</vt:lpstr>
      <vt:lpstr>FCFS Scheduling (Cont.)</vt:lpstr>
      <vt:lpstr>Shortest-Job-First (SJF) Scheduling</vt:lpstr>
      <vt:lpstr>Example of SJF</vt:lpstr>
      <vt:lpstr>تعیین طول اجرای بعدی پردازنده</vt:lpstr>
      <vt:lpstr>Prediction of the Length of the Next CPU Burst</vt:lpstr>
      <vt:lpstr>Shortest Remaining Time First Scheduling</vt:lpstr>
      <vt:lpstr>Example of Shortest-remaining-time-first</vt:lpstr>
      <vt:lpstr>Round Robin (RR)</vt:lpstr>
      <vt:lpstr>Example of RR with Time Quantum = 4</vt:lpstr>
      <vt:lpstr>Round Robin (RR)</vt:lpstr>
      <vt:lpstr>Time Quantum and Context Switch Time</vt:lpstr>
      <vt:lpstr>Turnaround Time Varies With The Time Quantum</vt:lpstr>
      <vt:lpstr>زمان‌بندی اولویت محور</vt:lpstr>
      <vt:lpstr>Example of Priority Scheduling</vt:lpstr>
      <vt:lpstr>Priority Scheduling w/ Round-Robin</vt:lpstr>
      <vt:lpstr>صف چند سطحی (Multilevel Queue)</vt:lpstr>
      <vt:lpstr>صف چند سطحی</vt:lpstr>
      <vt:lpstr>صف چند سطحی</vt:lpstr>
      <vt:lpstr> صف بازخورد چند سطحیMultilevel Feedback Queue</vt:lpstr>
      <vt:lpstr>Example of Multilevel Feedback Queue</vt:lpstr>
      <vt:lpstr>زمان بندی رشته یا ریسمان</vt:lpstr>
      <vt:lpstr>زمان بندی رشته یا ریسمان</vt:lpstr>
      <vt:lpstr>زمان بندی رشته یا ریسمان</vt:lpstr>
      <vt:lpstr>زمان بندی چند پردازنده ای</vt:lpstr>
      <vt:lpstr>زمان بندی چند پردازنده ای</vt:lpstr>
      <vt:lpstr>پردازنده‌های چندهسته ای</vt:lpstr>
      <vt:lpstr>پردازنده‌های چندهسته ای</vt:lpstr>
      <vt:lpstr>سیستم های چندنخی چندهسته ای</vt:lpstr>
      <vt:lpstr>سیستم های چندنخی چندهسته ای</vt:lpstr>
      <vt:lpstr>سیستم های چندنخی چندهسته ای</vt:lpstr>
      <vt:lpstr>زمان بندی چند پردازنده ای- توازن بار</vt:lpstr>
      <vt:lpstr>زمان بندی چند پردازنده ای– تمایل پردازنده </vt:lpstr>
      <vt:lpstr>زمان بندی پردازنده و دسترسی غیریکنواخت</vt:lpstr>
      <vt:lpstr>زمان بندی برخط پردازنده</vt:lpstr>
      <vt:lpstr>Windows Scheduling</vt:lpstr>
      <vt:lpstr>Algorithm Evaluation</vt:lpstr>
      <vt:lpstr>Deterministic Evaluation</vt:lpstr>
      <vt:lpstr>Queueing Models</vt:lpstr>
      <vt:lpstr>Little’s Formula</vt:lpstr>
      <vt:lpstr>PowerPoint Presentation</vt:lpstr>
      <vt:lpstr>زمان بندی برخط پردازنده</vt:lpstr>
      <vt:lpstr>تاخیر وقعه</vt:lpstr>
      <vt:lpstr>تاخیر توزیع</vt:lpstr>
      <vt:lpstr>Priority-based Scheduling</vt:lpstr>
      <vt:lpstr>Rate Monotonic Scheduling</vt:lpstr>
      <vt:lpstr>Missed Deadlines with Rate Monotonic Scheduling</vt:lpstr>
      <vt:lpstr>Earliest Deadline First Scheduling (EDF)</vt:lpstr>
      <vt:lpstr>Proportional Share Scheduling</vt:lpstr>
      <vt:lpstr>POSIX Real-Time Scheduling</vt:lpstr>
      <vt:lpstr>POSIX Real-Time Scheduling API</vt:lpstr>
      <vt:lpstr>POSIX Real-Time Scheduling API (Cont.)</vt:lpstr>
      <vt:lpstr>Operating System Examples</vt:lpstr>
      <vt:lpstr>Linux Scheduling Through Version 2.5</vt:lpstr>
      <vt:lpstr>Linux Scheduling in Version 2.6.23 +</vt:lpstr>
      <vt:lpstr>Linux Scheduling in Version 2.6.23 + (Cont.)</vt:lpstr>
      <vt:lpstr>CFS Performance</vt:lpstr>
      <vt:lpstr>Linux Scheduling (Cont.)</vt:lpstr>
      <vt:lpstr>Linux Scheduling (Cont.)</vt:lpstr>
      <vt:lpstr>Windows Priority Classes</vt:lpstr>
      <vt:lpstr>Windows Priority Classes (Cont.)</vt:lpstr>
      <vt:lpstr>Windows Priorities</vt:lpstr>
      <vt:lpstr>Simulations</vt:lpstr>
      <vt:lpstr>Evaluation of CPU Schedulers by Simulation</vt:lpstr>
      <vt:lpstr>پیاده سازی</vt:lpstr>
      <vt:lpstr>پایان فصل زمان بندی پردازنده</vt:lpstr>
      <vt:lpstr>Thread Scheduling</vt:lpstr>
      <vt:lpstr>Thread Scheduling</vt:lpstr>
      <vt:lpstr>Pthread Scheduling API</vt:lpstr>
      <vt:lpstr>Pthread Scheduling API</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ahmad t</cp:lastModifiedBy>
  <cp:revision>377</cp:revision>
  <cp:lastPrinted>2013-09-10T17:57:57Z</cp:lastPrinted>
  <dcterms:created xsi:type="dcterms:W3CDTF">2011-01-13T23:43:38Z</dcterms:created>
  <dcterms:modified xsi:type="dcterms:W3CDTF">2024-05-24T13:25:44Z</dcterms:modified>
</cp:coreProperties>
</file>